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303" r:id="rId3"/>
    <p:sldId id="331" r:id="rId4"/>
    <p:sldId id="323" r:id="rId5"/>
    <p:sldId id="305" r:id="rId6"/>
    <p:sldId id="312" r:id="rId7"/>
    <p:sldId id="263" r:id="rId8"/>
    <p:sldId id="308" r:id="rId9"/>
    <p:sldId id="332" r:id="rId10"/>
    <p:sldId id="307" r:id="rId11"/>
    <p:sldId id="301" r:id="rId12"/>
    <p:sldId id="311" r:id="rId13"/>
    <p:sldId id="280" r:id="rId14"/>
    <p:sldId id="333" r:id="rId15"/>
    <p:sldId id="316" r:id="rId16"/>
    <p:sldId id="317" r:id="rId17"/>
    <p:sldId id="334" r:id="rId18"/>
    <p:sldId id="268" r:id="rId19"/>
    <p:sldId id="330" r:id="rId20"/>
    <p:sldId id="281" r:id="rId21"/>
    <p:sldId id="274" r:id="rId22"/>
    <p:sldId id="27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418DE90-AB9C-4E15-8695-25E7258A03D5}">
          <p14:sldIdLst>
            <p14:sldId id="256"/>
            <p14:sldId id="303"/>
            <p14:sldId id="331"/>
          </p14:sldIdLst>
        </p14:section>
        <p14:section name="Motivation and CIS review" id="{D48580D6-EFD8-49BC-A963-1B2B505F0E14}">
          <p14:sldIdLst>
            <p14:sldId id="323"/>
            <p14:sldId id="305"/>
            <p14:sldId id="312"/>
            <p14:sldId id="263"/>
            <p14:sldId id="308"/>
          </p14:sldIdLst>
        </p14:section>
        <p14:section name="Design" id="{3E81D0CC-DD59-413B-AEBD-CCBC1C74535A}">
          <p14:sldIdLst>
            <p14:sldId id="332"/>
            <p14:sldId id="307"/>
            <p14:sldId id="301"/>
            <p14:sldId id="311"/>
            <p14:sldId id="280"/>
          </p14:sldIdLst>
        </p14:section>
        <p14:section name="W7-X instrument &amp; analysis" id="{83197148-B917-4332-9320-71DE677B2064}">
          <p14:sldIdLst>
            <p14:sldId id="333"/>
            <p14:sldId id="316"/>
            <p14:sldId id="317"/>
          </p14:sldIdLst>
        </p14:section>
        <p14:section name="Validation" id="{2FA06273-C6AB-4E05-8294-9D4B0CC7A89E}">
          <p14:sldIdLst>
            <p14:sldId id="334"/>
            <p14:sldId id="268"/>
            <p14:sldId id="330"/>
            <p14:sldId id="281"/>
            <p14:sldId id="274"/>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ete, Matt" initials="KM" lastIdx="2" clrIdx="0">
    <p:extLst>
      <p:ext uri="{19B8F6BF-5375-455C-9EA6-DF929625EA0E}">
        <p15:presenceInfo xmlns:p15="http://schemas.microsoft.com/office/powerpoint/2012/main" userId="Kriete, Ma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E7C"/>
    <a:srgbClr val="E5E5E5"/>
    <a:srgbClr val="FFFFFF"/>
    <a:srgbClr val="000000"/>
    <a:srgbClr val="E86100"/>
    <a:srgbClr val="38A58F"/>
    <a:srgbClr val="BC2CE0"/>
    <a:srgbClr val="854D41"/>
    <a:srgbClr val="3A3A3A"/>
    <a:srgbClr val="9366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75750" autoAdjust="0"/>
  </p:normalViewPr>
  <p:slideViewPr>
    <p:cSldViewPr snapToGrid="0" snapToObjects="1">
      <p:cViewPr varScale="1">
        <p:scale>
          <a:sx n="108" d="100"/>
          <a:sy n="108" d="100"/>
        </p:scale>
        <p:origin x="630" y="10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2380F-7B7D-9748-BA85-07C92D8B2D2B}" type="datetimeFigureOut">
              <a:rPr lang="en-US" smtClean="0"/>
              <a:pPr/>
              <a:t>4/27/2024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D8EEE9-29B6-5C42-A618-92D5B19F0184}" type="slidenum">
              <a:rPr lang="en-US" smtClean="0"/>
              <a:pPr/>
              <a:t>‹#›</a:t>
            </a:fld>
            <a:endParaRPr lang="en-US"/>
          </a:p>
        </p:txBody>
      </p:sp>
    </p:spTree>
    <p:extLst>
      <p:ext uri="{BB962C8B-B14F-4D97-AF65-F5344CB8AC3E}">
        <p14:creationId xmlns:p14="http://schemas.microsoft.com/office/powerpoint/2010/main" val="20569380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Can mention a few edge plasma parameters that depend on Ti: divertor erosion rates, ion sound speed, sheath heat transmission factor</a:t>
            </a:r>
          </a:p>
          <a:p>
            <a:endParaRPr lang="en-US" dirty="0"/>
          </a:p>
        </p:txBody>
      </p:sp>
      <p:sp>
        <p:nvSpPr>
          <p:cNvPr id="4" name="Slide Number Placeholder 3"/>
          <p:cNvSpPr>
            <a:spLocks noGrp="1"/>
          </p:cNvSpPr>
          <p:nvPr>
            <p:ph type="sldNum" sz="quarter" idx="5"/>
          </p:nvPr>
        </p:nvSpPr>
        <p:spPr/>
        <p:txBody>
          <a:bodyPr/>
          <a:lstStyle/>
          <a:p>
            <a:fld id="{4ED8EEE9-29B6-5C42-A618-92D5B19F0184}" type="slidenum">
              <a:rPr lang="en-US" smtClean="0"/>
              <a:pPr/>
              <a:t>5</a:t>
            </a:fld>
            <a:endParaRPr lang="en-US"/>
          </a:p>
        </p:txBody>
      </p:sp>
    </p:spTree>
    <p:extLst>
      <p:ext uri="{BB962C8B-B14F-4D97-AF65-F5344CB8AC3E}">
        <p14:creationId xmlns:p14="http://schemas.microsoft.com/office/powerpoint/2010/main" val="237367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kern="600" spc="40" dirty="0">
                <a:solidFill>
                  <a:srgbClr val="FF0000"/>
                </a:solidFill>
              </a:rPr>
              <a:t>Rework this to use animations to break this up (and include pictures of actual hardware is shown in addition to schematics + maybe polarization state of light at each stage?)</a:t>
            </a:r>
            <a:endParaRPr lang="de-DE" b="1" kern="600" spc="40" dirty="0">
              <a:solidFill>
                <a:srgbClr val="FF0000"/>
              </a:solidFill>
            </a:endParaRPr>
          </a:p>
          <a:p>
            <a:endParaRPr lang="de-DE" dirty="0"/>
          </a:p>
        </p:txBody>
      </p:sp>
      <p:sp>
        <p:nvSpPr>
          <p:cNvPr id="4" name="Slide Number Placeholder 3"/>
          <p:cNvSpPr>
            <a:spLocks noGrp="1"/>
          </p:cNvSpPr>
          <p:nvPr>
            <p:ph type="sldNum" sz="quarter" idx="10"/>
          </p:nvPr>
        </p:nvSpPr>
        <p:spPr/>
        <p:txBody>
          <a:bodyPr/>
          <a:lstStyle/>
          <a:p>
            <a:fld id="{4ED8EEE9-29B6-5C42-A618-92D5B19F0184}" type="slidenum">
              <a:rPr lang="en-US" smtClean="0"/>
              <a:pPr/>
              <a:t>8</a:t>
            </a:fld>
            <a:endParaRPr lang="en-US"/>
          </a:p>
        </p:txBody>
      </p:sp>
    </p:spTree>
    <p:extLst>
      <p:ext uri="{BB962C8B-B14F-4D97-AF65-F5344CB8AC3E}">
        <p14:creationId xmlns:p14="http://schemas.microsoft.com/office/powerpoint/2010/main" val="336376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Sapida</a:t>
            </a:r>
            <a:r>
              <a:rPr lang="en-US" dirty="0"/>
              <a:t> </a:t>
            </a:r>
            <a:r>
              <a:rPr lang="en-US" dirty="0" err="1"/>
              <a:t>Ahkundzada</a:t>
            </a:r>
            <a:endParaRPr lang="en-US" dirty="0"/>
          </a:p>
        </p:txBody>
      </p:sp>
      <p:sp>
        <p:nvSpPr>
          <p:cNvPr id="4" name="Slide Number Placeholder 3"/>
          <p:cNvSpPr>
            <a:spLocks noGrp="1"/>
          </p:cNvSpPr>
          <p:nvPr>
            <p:ph type="sldNum" sz="quarter" idx="5"/>
          </p:nvPr>
        </p:nvSpPr>
        <p:spPr/>
        <p:txBody>
          <a:bodyPr/>
          <a:lstStyle/>
          <a:p>
            <a:fld id="{4ED8EEE9-29B6-5C42-A618-92D5B19F0184}" type="slidenum">
              <a:rPr lang="en-US" smtClean="0"/>
              <a:pPr/>
              <a:t>13</a:t>
            </a:fld>
            <a:endParaRPr lang="en-US"/>
          </a:p>
        </p:txBody>
      </p:sp>
    </p:spTree>
    <p:extLst>
      <p:ext uri="{BB962C8B-B14F-4D97-AF65-F5344CB8AC3E}">
        <p14:creationId xmlns:p14="http://schemas.microsoft.com/office/powerpoint/2010/main" val="1322166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b="1">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U vertical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8389" y="5257318"/>
            <a:ext cx="1437802" cy="1337193"/>
          </a:xfrm>
          <a:prstGeom prst="rect">
            <a:avLst/>
          </a:prstGeom>
        </p:spPr>
      </p:pic>
    </p:spTree>
    <p:extLst>
      <p:ext uri="{BB962C8B-B14F-4D97-AF65-F5344CB8AC3E}">
        <p14:creationId xmlns:p14="http://schemas.microsoft.com/office/powerpoint/2010/main" val="20644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no logo)">
    <p:spTree>
      <p:nvGrpSpPr>
        <p:cNvPr id="1" name=""/>
        <p:cNvGrpSpPr/>
        <p:nvPr/>
      </p:nvGrpSpPr>
      <p:grpSpPr>
        <a:xfrm>
          <a:off x="0" y="0"/>
          <a:ext cx="0" cy="0"/>
          <a:chOff x="0" y="0"/>
          <a:chExt cx="0" cy="0"/>
        </a:xfrm>
      </p:grpSpPr>
      <p:sp>
        <p:nvSpPr>
          <p:cNvPr id="7" name="Rectangle 6"/>
          <p:cNvSpPr/>
          <p:nvPr userDrawn="1"/>
        </p:nvSpPr>
        <p:spPr>
          <a:xfrm>
            <a:off x="1" y="0"/>
            <a:ext cx="12192000" cy="1027462"/>
          </a:xfrm>
          <a:prstGeom prst="rect">
            <a:avLst/>
          </a:prstGeom>
          <a:solidFill>
            <a:srgbClr val="0B2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8" name="Rectangle 7"/>
          <p:cNvSpPr/>
          <p:nvPr userDrawn="1"/>
        </p:nvSpPr>
        <p:spPr>
          <a:xfrm>
            <a:off x="1" y="1026000"/>
            <a:ext cx="12192000" cy="90000"/>
          </a:xfrm>
          <a:prstGeom prst="rect">
            <a:avLst/>
          </a:prstGeom>
          <a:solidFill>
            <a:srgbClr val="E86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10" name="Title 9"/>
          <p:cNvSpPr>
            <a:spLocks noGrp="1"/>
          </p:cNvSpPr>
          <p:nvPr>
            <p:ph type="title"/>
          </p:nvPr>
        </p:nvSpPr>
        <p:spPr>
          <a:xfrm>
            <a:off x="304800" y="90000"/>
            <a:ext cx="11582400" cy="861774"/>
          </a:xfrm>
        </p:spPr>
        <p:txBody>
          <a:bodyPr>
            <a:noAutofit/>
          </a:bodyPr>
          <a:lstStyle>
            <a:lvl1pPr>
              <a:defRPr baseline="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a:t>
            </a:fld>
            <a:endParaRPr lang="de-DE"/>
          </a:p>
        </p:txBody>
      </p:sp>
      <p:sp>
        <p:nvSpPr>
          <p:cNvPr id="11" name="Footer Placeholder 10"/>
          <p:cNvSpPr>
            <a:spLocks noGrp="1"/>
          </p:cNvSpPr>
          <p:nvPr>
            <p:ph type="ftr" sz="quarter" idx="12"/>
          </p:nvPr>
        </p:nvSpPr>
        <p:spPr/>
        <p:txBody>
          <a:bodyPr/>
          <a:lstStyle/>
          <a:p>
            <a:r>
              <a:rPr lang="de-DE"/>
              <a:t>D.M. Kriete | HTPD | April 22, 2024</a:t>
            </a:r>
            <a:endParaRPr lang="de-DE" dirty="0"/>
          </a:p>
        </p:txBody>
      </p:sp>
      <p:sp>
        <p:nvSpPr>
          <p:cNvPr id="13" name="Content Placeholder 1"/>
          <p:cNvSpPr>
            <a:spLocks noGrp="1"/>
          </p:cNvSpPr>
          <p:nvPr>
            <p:ph sz="quarter" idx="13"/>
          </p:nvPr>
        </p:nvSpPr>
        <p:spPr>
          <a:xfrm>
            <a:off x="658812" y="1609726"/>
            <a:ext cx="10837863" cy="4843462"/>
          </a:xfrm>
        </p:spPr>
        <p:txBody>
          <a:bodyPr/>
          <a:lstStyle/>
          <a:p>
            <a:pPr lvl="0"/>
            <a:r>
              <a:rPr lang="en-US"/>
              <a:t>Edit Master text styles</a:t>
            </a:r>
          </a:p>
        </p:txBody>
      </p:sp>
    </p:spTree>
    <p:extLst>
      <p:ext uri="{BB962C8B-B14F-4D97-AF65-F5344CB8AC3E}">
        <p14:creationId xmlns:p14="http://schemas.microsoft.com/office/powerpoint/2010/main" val="187506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7-X logo)">
    <p:spTree>
      <p:nvGrpSpPr>
        <p:cNvPr id="1" name=""/>
        <p:cNvGrpSpPr/>
        <p:nvPr/>
      </p:nvGrpSpPr>
      <p:grpSpPr>
        <a:xfrm>
          <a:off x="0" y="0"/>
          <a:ext cx="0" cy="0"/>
          <a:chOff x="0" y="0"/>
          <a:chExt cx="0" cy="0"/>
        </a:xfrm>
      </p:grpSpPr>
      <p:sp>
        <p:nvSpPr>
          <p:cNvPr id="7" name="Rectangle 6"/>
          <p:cNvSpPr/>
          <p:nvPr userDrawn="1"/>
        </p:nvSpPr>
        <p:spPr>
          <a:xfrm>
            <a:off x="1" y="0"/>
            <a:ext cx="12192000" cy="1027462"/>
          </a:xfrm>
          <a:prstGeom prst="rect">
            <a:avLst/>
          </a:prstGeom>
          <a:solidFill>
            <a:srgbClr val="0B2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8" name="Rectangle 7"/>
          <p:cNvSpPr/>
          <p:nvPr userDrawn="1"/>
        </p:nvSpPr>
        <p:spPr>
          <a:xfrm>
            <a:off x="1" y="1026000"/>
            <a:ext cx="12192000" cy="90000"/>
          </a:xfrm>
          <a:prstGeom prst="rect">
            <a:avLst/>
          </a:prstGeom>
          <a:solidFill>
            <a:srgbClr val="E86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10" name="Title 9"/>
          <p:cNvSpPr>
            <a:spLocks noGrp="1"/>
          </p:cNvSpPr>
          <p:nvPr>
            <p:ph type="title"/>
          </p:nvPr>
        </p:nvSpPr>
        <p:spPr>
          <a:xfrm>
            <a:off x="304801" y="90000"/>
            <a:ext cx="10603605" cy="861774"/>
          </a:xfrm>
        </p:spPr>
        <p:txBody>
          <a:bodyPr>
            <a:noAutofit/>
          </a:bodyPr>
          <a:lstStyle>
            <a:lvl1pPr>
              <a:defRPr baseline="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1"/>
          </p:nvPr>
        </p:nvSpPr>
        <p:spPr/>
        <p:txBody>
          <a:bodyPr/>
          <a:lstStyle/>
          <a:p>
            <a:fld id="{7CAF8605-79AF-49D8-801C-80CE61886099}" type="slidenum">
              <a:rPr lang="de-DE" smtClean="0"/>
              <a:pPr/>
              <a:t>‹#›</a:t>
            </a:fld>
            <a:endParaRPr lang="de-DE"/>
          </a:p>
        </p:txBody>
      </p:sp>
      <p:sp>
        <p:nvSpPr>
          <p:cNvPr id="11" name="Footer Placeholder 10"/>
          <p:cNvSpPr>
            <a:spLocks noGrp="1"/>
          </p:cNvSpPr>
          <p:nvPr>
            <p:ph type="ftr" sz="quarter" idx="12"/>
          </p:nvPr>
        </p:nvSpPr>
        <p:spPr/>
        <p:txBody>
          <a:bodyPr/>
          <a:lstStyle/>
          <a:p>
            <a:r>
              <a:rPr lang="de-DE"/>
              <a:t>D.M. Kriete | HTPD | April 22, 2024</a:t>
            </a:r>
            <a:endParaRPr lang="de-DE" dirty="0"/>
          </a:p>
        </p:txBody>
      </p:sp>
      <p:sp>
        <p:nvSpPr>
          <p:cNvPr id="13" name="Content Placeholder 1"/>
          <p:cNvSpPr>
            <a:spLocks noGrp="1"/>
          </p:cNvSpPr>
          <p:nvPr>
            <p:ph sz="quarter" idx="13"/>
          </p:nvPr>
        </p:nvSpPr>
        <p:spPr>
          <a:xfrm>
            <a:off x="658812" y="1609726"/>
            <a:ext cx="10837863" cy="4843462"/>
          </a:xfrm>
        </p:spPr>
        <p:txBody>
          <a:bodyPr/>
          <a:lstStyle/>
          <a:p>
            <a:pPr lvl="0"/>
            <a:r>
              <a:rPr lang="en-US"/>
              <a:t>Edit Master text styles</a:t>
            </a:r>
          </a:p>
        </p:txBody>
      </p:sp>
      <p:pic>
        <p:nvPicPr>
          <p:cNvPr id="9" name="Grafik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4665" y="90000"/>
            <a:ext cx="969496" cy="861774"/>
          </a:xfrm>
          <a:prstGeom prst="rect">
            <a:avLst/>
          </a:prstGeom>
        </p:spPr>
      </p:pic>
    </p:spTree>
    <p:extLst>
      <p:ext uri="{BB962C8B-B14F-4D97-AF65-F5344CB8AC3E}">
        <p14:creationId xmlns:p14="http://schemas.microsoft.com/office/powerpoint/2010/main" val="111694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5"/>
          <p:cNvSpPr/>
          <p:nvPr userDrawn="1"/>
        </p:nvSpPr>
        <p:spPr>
          <a:xfrm>
            <a:off x="0" y="1490652"/>
            <a:ext cx="12192000"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7" name="Rectangle 6"/>
          <p:cNvSpPr/>
          <p:nvPr userDrawn="1"/>
        </p:nvSpPr>
        <p:spPr>
          <a:xfrm>
            <a:off x="1" y="0"/>
            <a:ext cx="12192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8" name="Rectangle 7"/>
          <p:cNvSpPr/>
          <p:nvPr userDrawn="1"/>
        </p:nvSpPr>
        <p:spPr>
          <a:xfrm>
            <a:off x="1" y="1417638"/>
            <a:ext cx="1219200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alibri"/>
            </a:endParaRPr>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de-DE">
                <a:solidFill>
                  <a:prstClr val="black">
                    <a:tint val="75000"/>
                  </a:prstClr>
                </a:solidFill>
                <a:latin typeface="Calibri"/>
              </a:rPr>
              <a:t>D.M. Kriete | HTPD | April 22, 2024</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34A930-F327-2F41-9D15-C8734C687B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4331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a:xfrm>
            <a:off x="11053293" y="6577969"/>
            <a:ext cx="529107" cy="263847"/>
          </a:xfrm>
          <a:prstGeom prst="rect">
            <a:avLst/>
          </a:prstGeom>
        </p:spPr>
        <p:txBody>
          <a:bodyPr vert="horz" lIns="91440" tIns="45720" rIns="91440" bIns="45720" rtlCol="0" anchor="ctr"/>
          <a:lstStyle>
            <a:lvl1pPr algn="r">
              <a:defRPr sz="800" kern="600" spc="90" baseline="0">
                <a:solidFill>
                  <a:schemeClr val="tx1">
                    <a:tint val="75000"/>
                  </a:schemeClr>
                </a:solidFill>
                <a:latin typeface="Arial" panose="020B0604020202020204" pitchFamily="34" charset="0"/>
                <a:cs typeface="Arial" panose="020B0604020202020204" pitchFamily="34" charset="0"/>
              </a:defRPr>
            </a:lvl1pPr>
          </a:lstStyle>
          <a:p>
            <a:fld id="{7CAF8605-79AF-49D8-801C-80CE61886099}" type="slidenum">
              <a:rPr lang="de-DE" smtClean="0"/>
              <a:pPr/>
              <a:t>‹#›</a:t>
            </a:fld>
            <a:endParaRPr lang="de-DE"/>
          </a:p>
        </p:txBody>
      </p:sp>
      <p:sp>
        <p:nvSpPr>
          <p:cNvPr id="2" name="Title Placeholder 1"/>
          <p:cNvSpPr>
            <a:spLocks noGrp="1"/>
          </p:cNvSpPr>
          <p:nvPr>
            <p:ph type="title"/>
          </p:nvPr>
        </p:nvSpPr>
        <p:spPr>
          <a:xfrm>
            <a:off x="304800" y="137319"/>
            <a:ext cx="11582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3"/>
          </p:nvPr>
        </p:nvSpPr>
        <p:spPr>
          <a:xfrm>
            <a:off x="4038600" y="6577969"/>
            <a:ext cx="4114800" cy="263847"/>
          </a:xfrm>
          <a:prstGeom prst="rect">
            <a:avLst/>
          </a:prstGeom>
        </p:spPr>
        <p:txBody>
          <a:bodyPr vert="horz" lIns="91440" tIns="45720" rIns="91440" bIns="45720" rtlCol="0" anchor="ctr"/>
          <a:lstStyle>
            <a:lvl1pPr algn="ctr">
              <a:defRPr sz="800" kern="600" spc="90" baseline="0">
                <a:solidFill>
                  <a:schemeClr val="tx1">
                    <a:tint val="75000"/>
                  </a:schemeClr>
                </a:solidFill>
              </a:defRPr>
            </a:lvl1pPr>
          </a:lstStyle>
          <a:p>
            <a:r>
              <a:rPr lang="de-DE"/>
              <a:t>D.M. Kriete | HTPD | April 22, 2024</a:t>
            </a:r>
            <a:endParaRPr lang="de-DE" dirty="0"/>
          </a:p>
        </p:txBody>
      </p:sp>
    </p:spTree>
    <p:extLst>
      <p:ext uri="{BB962C8B-B14F-4D97-AF65-F5344CB8AC3E}">
        <p14:creationId xmlns:p14="http://schemas.microsoft.com/office/powerpoint/2010/main" val="457999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l" defTabSz="457200" rtl="0" eaLnBrk="1" latinLnBrk="0" hangingPunct="1">
        <a:spcBef>
          <a:spcPct val="0"/>
        </a:spcBef>
        <a:buNone/>
        <a:defRPr sz="2500" b="1" i="0" kern="1200" baseline="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chemeClr val="accent2"/>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3"/>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40.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64.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0.png"/><Relationship Id="rId5" Type="http://schemas.openxmlformats.org/officeDocument/2006/relationships/image" Target="../media/image59.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510.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22.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4.mp4"/><Relationship Id="rId7" Type="http://schemas.openxmlformats.org/officeDocument/2006/relationships/image" Target="../media/image3.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2.png"/><Relationship Id="rId5" Type="http://schemas.openxmlformats.org/officeDocument/2006/relationships/slideLayout" Target="../slideLayouts/slideLayout3.xml"/><Relationship Id="rId10" Type="http://schemas.openxmlformats.org/officeDocument/2006/relationships/image" Target="../media/image94.png"/><Relationship Id="rId4" Type="http://schemas.openxmlformats.org/officeDocument/2006/relationships/video" Target="../media/media4.mp4"/><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tmp"/><Relationship Id="rId3" Type="http://schemas.openxmlformats.org/officeDocument/2006/relationships/image" Target="../media/image8.png"/><Relationship Id="rId7" Type="http://schemas.openxmlformats.org/officeDocument/2006/relationships/image" Target="../media/image130.png"/><Relationship Id="rId2" Type="http://schemas.openxmlformats.org/officeDocument/2006/relationships/image" Target="../media/image18.tmp"/><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60.png"/><Relationship Id="rId4" Type="http://schemas.openxmlformats.org/officeDocument/2006/relationships/image" Target="../media/image19.png"/><Relationship Id="rId9" Type="http://schemas.openxmlformats.org/officeDocument/2006/relationships/image" Target="../media/image15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21.jpg"/><Relationship Id="rId7"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1.png"/><Relationship Id="rId15" Type="http://schemas.openxmlformats.org/officeDocument/2006/relationships/image" Target="../media/image24.png"/><Relationship Id="rId4" Type="http://schemas.openxmlformats.org/officeDocument/2006/relationships/image" Target="../media/image22.jpe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387618" y="49649"/>
            <a:ext cx="11416763" cy="1470025"/>
          </a:xfrm>
        </p:spPr>
        <p:txBody>
          <a:bodyPr>
            <a:noAutofit/>
          </a:bodyPr>
          <a:lstStyle/>
          <a:p>
            <a:r>
              <a:rPr lang="en-US" sz="3600" dirty="0"/>
              <a:t>Ion temperature imaging in the divertor of the W7-X stellarator using coherence imaging spectroscopy</a:t>
            </a:r>
            <a:endParaRPr lang="de-DE" sz="3600" dirty="0"/>
          </a:p>
        </p:txBody>
      </p:sp>
      <p:sp>
        <p:nvSpPr>
          <p:cNvPr id="5" name="Subtitle 2"/>
          <p:cNvSpPr>
            <a:spLocks noGrp="1"/>
          </p:cNvSpPr>
          <p:nvPr>
            <p:ph type="subTitle" idx="1"/>
          </p:nvPr>
        </p:nvSpPr>
        <p:spPr>
          <a:xfrm>
            <a:off x="1828799" y="1433746"/>
            <a:ext cx="8534400" cy="4138962"/>
          </a:xfrm>
        </p:spPr>
        <p:txBody>
          <a:bodyPr>
            <a:noAutofit/>
          </a:bodyPr>
          <a:lstStyle/>
          <a:p>
            <a:r>
              <a:rPr lang="en-US" sz="2600" b="1" dirty="0"/>
              <a:t>Matt Kriete</a:t>
            </a:r>
            <a:r>
              <a:rPr lang="en-US" sz="2600" b="1" baseline="30000" dirty="0"/>
              <a:t>1</a:t>
            </a:r>
            <a:endParaRPr lang="de-DE" sz="2600" b="1" dirty="0"/>
          </a:p>
          <a:p>
            <a:r>
              <a:rPr lang="de-DE" sz="2600" dirty="0"/>
              <a:t>V. Perseo</a:t>
            </a:r>
            <a:r>
              <a:rPr lang="de-DE" sz="2600" baseline="30000" dirty="0"/>
              <a:t>2</a:t>
            </a:r>
            <a:r>
              <a:rPr lang="de-DE" sz="2600" dirty="0"/>
              <a:t>, D. Gradic</a:t>
            </a:r>
            <a:r>
              <a:rPr lang="de-DE" sz="2600" baseline="30000" dirty="0"/>
              <a:t>2</a:t>
            </a:r>
            <a:r>
              <a:rPr lang="de-DE" sz="2600" dirty="0"/>
              <a:t>, D.A. Ennis</a:t>
            </a:r>
            <a:r>
              <a:rPr lang="de-DE" sz="2600" baseline="30000" dirty="0"/>
              <a:t>1</a:t>
            </a:r>
            <a:r>
              <a:rPr lang="de-DE" sz="2600" dirty="0"/>
              <a:t>, R. König</a:t>
            </a:r>
            <a:r>
              <a:rPr lang="de-DE" sz="2600" baseline="30000" dirty="0"/>
              <a:t>2</a:t>
            </a:r>
            <a:r>
              <a:rPr lang="de-DE" sz="2600" dirty="0"/>
              <a:t>, D.A. Maurer</a:t>
            </a:r>
            <a:r>
              <a:rPr lang="de-DE" sz="2600" baseline="30000" dirty="0"/>
              <a:t>1</a:t>
            </a:r>
            <a:r>
              <a:rPr lang="de-DE" sz="2600" dirty="0"/>
              <a:t>, and the W7-X Team</a:t>
            </a:r>
            <a:r>
              <a:rPr lang="de-DE" sz="2600" baseline="30000" dirty="0"/>
              <a:t>2</a:t>
            </a:r>
          </a:p>
          <a:p>
            <a:endParaRPr lang="de-DE" sz="2400" baseline="30000" dirty="0"/>
          </a:p>
          <a:p>
            <a:r>
              <a:rPr lang="en-US" sz="1900" baseline="30000" dirty="0"/>
              <a:t>1</a:t>
            </a:r>
            <a:r>
              <a:rPr lang="en-US" sz="1900" dirty="0"/>
              <a:t>Auburn University</a:t>
            </a:r>
          </a:p>
          <a:p>
            <a:r>
              <a:rPr lang="en-US" sz="1900" baseline="30000" dirty="0"/>
              <a:t>2</a:t>
            </a:r>
            <a:r>
              <a:rPr lang="en-US" sz="1900" dirty="0"/>
              <a:t>Max Planck Institute for Plasma Physics</a:t>
            </a:r>
            <a:endParaRPr lang="en-US" sz="1900" baseline="30000" dirty="0"/>
          </a:p>
          <a:p>
            <a:endParaRPr lang="en-US" dirty="0"/>
          </a:p>
          <a:p>
            <a:r>
              <a:rPr lang="en-US" sz="2600" dirty="0"/>
              <a:t>High Temperature Plasma Diagnostics Conference</a:t>
            </a:r>
          </a:p>
          <a:p>
            <a:endParaRPr lang="de-DE" sz="2600" dirty="0"/>
          </a:p>
          <a:p>
            <a:r>
              <a:rPr lang="de-DE" sz="2600" dirty="0"/>
              <a:t>April 22, 2024</a:t>
            </a:r>
            <a:endParaRPr lang="en-US" sz="2600" dirty="0"/>
          </a:p>
        </p:txBody>
      </p:sp>
      <p:pic>
        <p:nvPicPr>
          <p:cNvPr id="6" name="Grafik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2642" y="5638800"/>
            <a:ext cx="3923863" cy="907792"/>
          </a:xfrm>
          <a:prstGeom prst="rect">
            <a:avLst/>
          </a:prstGeom>
        </p:spPr>
      </p:pic>
      <p:pic>
        <p:nvPicPr>
          <p:cNvPr id="7"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62" y="5638800"/>
            <a:ext cx="1021266" cy="907792"/>
          </a:xfrm>
          <a:prstGeom prst="rect">
            <a:avLst/>
          </a:prstGeom>
        </p:spPr>
      </p:pic>
      <p:sp>
        <p:nvSpPr>
          <p:cNvPr id="3" name="TextBox 2">
            <a:extLst>
              <a:ext uri="{FF2B5EF4-FFF2-40B4-BE49-F238E27FC236}">
                <a16:creationId xmlns:a16="http://schemas.microsoft.com/office/drawing/2014/main" id="{0A006C33-FA06-936B-148A-60E0B5DE0900}"/>
              </a:ext>
            </a:extLst>
          </p:cNvPr>
          <p:cNvSpPr txBox="1"/>
          <p:nvPr/>
        </p:nvSpPr>
        <p:spPr>
          <a:xfrm>
            <a:off x="7479341" y="5638800"/>
            <a:ext cx="4712659" cy="1169551"/>
          </a:xfrm>
          <a:prstGeom prst="rect">
            <a:avLst/>
          </a:prstGeom>
          <a:noFill/>
        </p:spPr>
        <p:txBody>
          <a:bodyPr wrap="square">
            <a:spAutoFit/>
          </a:bodyPr>
          <a:lstStyle/>
          <a:p>
            <a:r>
              <a:rPr lang="en-US" sz="1000" dirty="0">
                <a:effectLst/>
              </a:rPr>
              <a:t>This work has been funded by US DoE grant </a:t>
            </a:r>
            <a:r>
              <a:rPr lang="en-US" sz="1000" dirty="0"/>
              <a:t>DE-SC0014529. </a:t>
            </a:r>
            <a:r>
              <a:rPr lang="en-US" sz="1000" dirty="0">
                <a:effectLst/>
              </a:rPr>
              <a:t>This work has been carried out within the framework of the </a:t>
            </a:r>
            <a:r>
              <a:rPr lang="en-US" sz="1000" dirty="0" err="1">
                <a:effectLst/>
              </a:rPr>
              <a:t>EUROfusion</a:t>
            </a:r>
            <a:r>
              <a:rPr lang="en-US" sz="1000" dirty="0">
                <a:effectLst/>
              </a:rPr>
              <a:t> Consortium, funded by the European Union via the Euratom Research and Training </a:t>
            </a:r>
            <a:r>
              <a:rPr lang="en-US" sz="1000" dirty="0" err="1">
                <a:effectLst/>
              </a:rPr>
              <a:t>Programme</a:t>
            </a:r>
            <a:r>
              <a:rPr lang="en-US" sz="1000" dirty="0">
                <a:effectLst/>
              </a:rPr>
              <a:t> (Grant Agreement No 101052200 -- </a:t>
            </a:r>
            <a:r>
              <a:rPr lang="en-US" sz="1000" dirty="0" err="1">
                <a:effectLst/>
              </a:rPr>
              <a:t>EUROfusion</a:t>
            </a:r>
            <a:r>
              <a:rPr lang="en-US" sz="1000" dirty="0">
                <a:effectLst/>
              </a:rPr>
              <a:t>). Views and opinions expressed are however those of the author(s) only and do not necessarily reflect those of the European Union or the European Commission. Neither the European Union nor the European Commission can be held responsible for them.</a:t>
            </a:r>
            <a:endParaRPr lang="en-US" sz="1000" dirty="0"/>
          </a:p>
        </p:txBody>
      </p:sp>
    </p:spTree>
    <p:extLst>
      <p:ext uri="{BB962C8B-B14F-4D97-AF65-F5344CB8AC3E}">
        <p14:creationId xmlns:p14="http://schemas.microsoft.com/office/powerpoint/2010/main" val="133199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D1C8008-C30F-8653-697E-7D3C0F4CEC57}"/>
                  </a:ext>
                </a:extLst>
              </p:cNvPr>
              <p:cNvSpPr>
                <a:spLocks noGrp="1"/>
              </p:cNvSpPr>
              <p:nvPr>
                <p:ph type="title"/>
              </p:nvPr>
            </p:nvSpPr>
            <p:spPr/>
            <p:txBody>
              <a:bodyPr/>
              <a:lstStyle/>
              <a:p>
                <a:r>
                  <a:rPr lang="en-US" dirty="0"/>
                  <a:t>Main challenge measuring edge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𝑻</m:t>
                        </m:r>
                      </m:e>
                      <m:sub>
                        <m:r>
                          <a:rPr lang="en-US" b="1" i="1" smtClean="0">
                            <a:latin typeface="Cambria Math" panose="02040503050406030204" pitchFamily="18" charset="0"/>
                          </a:rPr>
                          <m:t>𝒊</m:t>
                        </m:r>
                      </m:sub>
                    </m:sSub>
                  </m:oMath>
                </a14:m>
                <a:r>
                  <a:rPr lang="en-US" dirty="0"/>
                  <a:t> with CIS is distinguishing between Doppler broadening and Zeeman splitting</a:t>
                </a:r>
              </a:p>
            </p:txBody>
          </p:sp>
        </mc:Choice>
        <mc:Fallback xmlns="">
          <p:sp>
            <p:nvSpPr>
              <p:cNvPr id="2" name="Title 1">
                <a:extLst>
                  <a:ext uri="{FF2B5EF4-FFF2-40B4-BE49-F238E27FC236}">
                    <a16:creationId xmlns:a16="http://schemas.microsoft.com/office/drawing/2014/main" id="{2D1C8008-C30F-8653-697E-7D3C0F4CEC57}"/>
                  </a:ext>
                </a:extLst>
              </p:cNvPr>
              <p:cNvSpPr>
                <a:spLocks noGrp="1" noRot="1" noChangeAspect="1" noMove="1" noResize="1" noEditPoints="1" noAdjustHandles="1" noChangeArrowheads="1" noChangeShapeType="1" noTextEdit="1"/>
              </p:cNvSpPr>
              <p:nvPr>
                <p:ph type="title"/>
              </p:nvPr>
            </p:nvSpPr>
            <p:spPr>
              <a:blipFill>
                <a:blip r:embed="rId2"/>
                <a:stretch>
                  <a:fillRect l="-920" t="-4965" b="-1631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DA50FFD-2714-A5A0-2A9F-5920D74B5F9B}"/>
              </a:ext>
            </a:extLst>
          </p:cNvPr>
          <p:cNvSpPr>
            <a:spLocks noGrp="1"/>
          </p:cNvSpPr>
          <p:nvPr>
            <p:ph type="ftr" sz="quarter" idx="12"/>
          </p:nvPr>
        </p:nvSpPr>
        <p:spPr/>
        <p:txBody>
          <a:bodyPr/>
          <a:lstStyle/>
          <a:p>
            <a:r>
              <a:rPr lang="de-DE" dirty="0"/>
              <a:t>D.M. Kriete | HTPD | April 22, 2024</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F455DB7-CEF2-A31A-1BF5-1A185BE12462}"/>
                  </a:ext>
                </a:extLst>
              </p:cNvPr>
              <p:cNvSpPr>
                <a:spLocks noGrp="1"/>
              </p:cNvSpPr>
              <p:nvPr>
                <p:ph sz="quarter" idx="13"/>
              </p:nvPr>
            </p:nvSpPr>
            <p:spPr>
              <a:xfrm>
                <a:off x="488888" y="1176507"/>
                <a:ext cx="7658646" cy="5401461"/>
              </a:xfrm>
            </p:spPr>
            <p:txBody>
              <a:bodyPr>
                <a:normAutofit lnSpcReduction="10000"/>
              </a:bodyPr>
              <a:lstStyle/>
              <a:p>
                <a:r>
                  <a:rPr lang="en-US" dirty="0"/>
                  <a:t>Several mechanisms can contribute to the CIS contrast</a:t>
                </a:r>
                <a:endParaRPr lang="en-US" sz="2400" dirty="0"/>
              </a:p>
              <a:p>
                <a:pPr lvl="1"/>
                <a:endParaRPr lang="en-US" dirty="0">
                  <a:solidFill>
                    <a:srgbClr val="FF0000"/>
                  </a:solidFill>
                </a:endParaRPr>
              </a:p>
              <a:p>
                <a:pPr lvl="1"/>
                <a:endParaRPr lang="en-US" dirty="0">
                  <a:solidFill>
                    <a:srgbClr val="FF0000"/>
                  </a:solidFill>
                </a:endParaRPr>
              </a:p>
              <a:p>
                <a:pPr lvl="1"/>
                <a:r>
                  <a:rPr lang="en-US" dirty="0">
                    <a:solidFill>
                      <a:srgbClr val="FF0000"/>
                    </a:solidFill>
                  </a:rPr>
                  <a:t>Doppler broadening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𝜻</m:t>
                        </m:r>
                      </m:e>
                      <m:sub>
                        <m:r>
                          <a:rPr lang="en-US" b="1" i="1" smtClean="0">
                            <a:solidFill>
                              <a:srgbClr val="FF0000"/>
                            </a:solidFill>
                            <a:latin typeface="Cambria Math" panose="02040503050406030204" pitchFamily="18" charset="0"/>
                          </a:rPr>
                          <m:t>𝑫</m:t>
                        </m:r>
                      </m:sub>
                    </m:sSub>
                    <m:r>
                      <a:rPr lang="en-US" b="1" i="1" smtClean="0">
                        <a:solidFill>
                          <a:srgbClr val="FF0000"/>
                        </a:solidFill>
                        <a:latin typeface="Cambria Math" panose="02040503050406030204" pitchFamily="18" charset="0"/>
                      </a:rPr>
                      <m:t>=</m:t>
                    </m:r>
                    <m:r>
                      <m:rPr>
                        <m:nor/>
                      </m:rPr>
                      <a:rPr lang="en-US" b="1" i="0" smtClean="0">
                        <a:solidFill>
                          <a:srgbClr val="FF0000"/>
                        </a:solidFill>
                        <a:latin typeface="Cambria Math" panose="02040503050406030204" pitchFamily="18" charset="0"/>
                      </a:rPr>
                      <m:t>exp</m:t>
                    </m:r>
                    <m:d>
                      <m:dPr>
                        <m:begChr m:val="["/>
                        <m:endChr m:val="]"/>
                        <m:ctrlPr>
                          <a:rPr lang="en-US" b="1" i="1" smtClean="0">
                            <a:solidFill>
                              <a:srgbClr val="FF0000"/>
                            </a:solidFill>
                            <a:latin typeface="Cambria Math" panose="02040503050406030204" pitchFamily="18" charset="0"/>
                          </a:rPr>
                        </m:ctrlPr>
                      </m:dPr>
                      <m:e>
                        <m:r>
                          <a:rPr lang="en-US" b="1" i="1" smtClean="0">
                            <a:solidFill>
                              <a:srgbClr val="FF0000"/>
                            </a:solidFill>
                            <a:latin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𝑻</m:t>
                            </m:r>
                          </m:e>
                          <m:sub>
                            <m:r>
                              <a:rPr lang="en-US" b="1" i="1" smtClean="0">
                                <a:solidFill>
                                  <a:srgbClr val="FF0000"/>
                                </a:solidFill>
                                <a:latin typeface="Cambria Math" panose="02040503050406030204" pitchFamily="18" charset="0"/>
                              </a:rPr>
                              <m:t>𝒊</m:t>
                            </m:r>
                          </m:sub>
                        </m:sSub>
                        <m:sSup>
                          <m:sSupPr>
                            <m:ctrlPr>
                              <a:rPr lang="en-US" b="1" i="1">
                                <a:solidFill>
                                  <a:srgbClr val="FF0000"/>
                                </a:solidFill>
                                <a:latin typeface="Cambria Math" panose="02040503050406030204" pitchFamily="18" charset="0"/>
                              </a:rPr>
                            </m:ctrlPr>
                          </m:sSupPr>
                          <m:e>
                            <m:acc>
                              <m:accPr>
                                <m:chr m:val="̂"/>
                                <m:ctrlPr>
                                  <a:rPr lang="en-US" b="1" i="1">
                                    <a:solidFill>
                                      <a:srgbClr val="FF0000"/>
                                    </a:solidFill>
                                    <a:latin typeface="Cambria Math" panose="02040503050406030204" pitchFamily="18" charset="0"/>
                                  </a:rPr>
                                </m:ctrlPr>
                              </m:accPr>
                              <m:e>
                                <m:r>
                                  <a:rPr lang="en-US" b="1" i="1">
                                    <a:solidFill>
                                      <a:srgbClr val="FF0000"/>
                                    </a:solidFill>
                                    <a:latin typeface="Cambria Math" panose="02040503050406030204" pitchFamily="18" charset="0"/>
                                  </a:rPr>
                                  <m:t>𝑵</m:t>
                                </m:r>
                              </m:e>
                            </m:acc>
                          </m:e>
                          <m:sup>
                            <m:r>
                              <a:rPr lang="en-US" b="1" i="1">
                                <a:solidFill>
                                  <a:srgbClr val="FF0000"/>
                                </a:solidFill>
                                <a:latin typeface="Cambria Math" panose="02040503050406030204" pitchFamily="18" charset="0"/>
                              </a:rPr>
                              <m:t>𝟐</m:t>
                            </m:r>
                          </m:sup>
                        </m:sSup>
                        <m:f>
                          <m:fPr>
                            <m:type m:val="lin"/>
                            <m:ctrlPr>
                              <a:rPr lang="en-US" b="1" i="1" smtClean="0">
                                <a:solidFill>
                                  <a:srgbClr val="FF0000"/>
                                </a:solidFill>
                                <a:latin typeface="Cambria Math" panose="02040503050406030204" pitchFamily="18" charset="0"/>
                              </a:rPr>
                            </m:ctrlPr>
                          </m:fPr>
                          <m:num>
                            <m:r>
                              <a:rPr lang="en-US" b="1" i="1">
                                <a:solidFill>
                                  <a:srgbClr val="FF0000"/>
                                </a:solidFill>
                                <a:latin typeface="Cambria Math" panose="02040503050406030204" pitchFamily="18" charset="0"/>
                              </a:rPr>
                              <m:t>𝟐</m:t>
                            </m:r>
                            <m:sSup>
                              <m:sSupPr>
                                <m:ctrlPr>
                                  <a:rPr lang="en-US" b="1" i="1">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ea typeface="Cambria Math" panose="02040503050406030204" pitchFamily="18" charset="0"/>
                                  </a:rPr>
                                  <m:t>𝝅</m:t>
                                </m:r>
                              </m:e>
                              <m:sup>
                                <m:r>
                                  <a:rPr lang="en-US" b="1" i="1">
                                    <a:solidFill>
                                      <a:srgbClr val="FF0000"/>
                                    </a:solidFill>
                                    <a:latin typeface="Cambria Math" panose="02040503050406030204" pitchFamily="18" charset="0"/>
                                  </a:rPr>
                                  <m:t>𝟐</m:t>
                                </m:r>
                              </m:sup>
                            </m:sSup>
                          </m:num>
                          <m:den>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𝒎</m:t>
                                </m:r>
                              </m:e>
                              <m:sub>
                                <m:r>
                                  <a:rPr lang="en-US" b="1" i="1" smtClean="0">
                                    <a:solidFill>
                                      <a:srgbClr val="FF0000"/>
                                    </a:solidFill>
                                    <a:latin typeface="Cambria Math" panose="02040503050406030204" pitchFamily="18" charset="0"/>
                                  </a:rPr>
                                  <m:t>𝒊</m:t>
                                </m:r>
                              </m:sub>
                            </m:sSub>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𝒄</m:t>
                                </m:r>
                              </m:e>
                              <m:sup>
                                <m:r>
                                  <a:rPr lang="en-US" b="1" i="1" smtClean="0">
                                    <a:solidFill>
                                      <a:srgbClr val="FF0000"/>
                                    </a:solidFill>
                                    <a:latin typeface="Cambria Math" panose="02040503050406030204" pitchFamily="18" charset="0"/>
                                  </a:rPr>
                                  <m:t>𝟐</m:t>
                                </m:r>
                              </m:sup>
                            </m:sSup>
                          </m:den>
                        </m:f>
                      </m:e>
                    </m:d>
                  </m:oMath>
                </a14:m>
                <a:endParaRPr lang="en-US" b="1" dirty="0"/>
              </a:p>
              <a:p>
                <a:pPr lvl="1"/>
                <a:r>
                  <a:rPr lang="en-US" dirty="0">
                    <a:solidFill>
                      <a:srgbClr val="0070C0"/>
                    </a:solidFill>
                  </a:rPr>
                  <a:t>Zeeman splitting </a:t>
                </a:r>
                <a14:m>
                  <m:oMath xmlns:m="http://schemas.openxmlformats.org/officeDocument/2006/math">
                    <m:sSub>
                      <m:sSubPr>
                        <m:ctrlPr>
                          <a:rPr lang="en-US" sz="1800" b="1" i="1" smtClean="0">
                            <a:solidFill>
                              <a:srgbClr val="0070C0"/>
                            </a:solidFill>
                            <a:latin typeface="Cambria Math" panose="02040503050406030204" pitchFamily="18" charset="0"/>
                            <a:ea typeface="Cambria Math" panose="02040503050406030204" pitchFamily="18" charset="0"/>
                          </a:rPr>
                        </m:ctrlPr>
                      </m:sSubPr>
                      <m:e>
                        <m:r>
                          <a:rPr lang="en-US" sz="1800" b="1" i="1" smtClean="0">
                            <a:solidFill>
                              <a:srgbClr val="0070C0"/>
                            </a:solidFill>
                            <a:latin typeface="Cambria Math" panose="02040503050406030204" pitchFamily="18" charset="0"/>
                            <a:ea typeface="Cambria Math" panose="02040503050406030204" pitchFamily="18" charset="0"/>
                          </a:rPr>
                          <m:t>𝜻</m:t>
                        </m:r>
                      </m:e>
                      <m:sub>
                        <m:r>
                          <a:rPr lang="en-US" sz="1800" b="1" i="1" smtClean="0">
                            <a:solidFill>
                              <a:srgbClr val="0070C0"/>
                            </a:solidFill>
                            <a:latin typeface="Cambria Math" panose="02040503050406030204" pitchFamily="18" charset="0"/>
                            <a:ea typeface="Cambria Math" panose="02040503050406030204" pitchFamily="18" charset="0"/>
                          </a:rPr>
                          <m:t>𝒁</m:t>
                        </m:r>
                      </m:sub>
                    </m:sSub>
                  </m:oMath>
                </a14:m>
                <a:r>
                  <a:rPr lang="en-US" dirty="0"/>
                  <a:t>: depends on magnetic field </a:t>
                </a:r>
                <a14:m>
                  <m:oMath xmlns:m="http://schemas.openxmlformats.org/officeDocument/2006/math">
                    <m:r>
                      <a:rPr lang="en-US" b="0" i="1" smtClean="0">
                        <a:latin typeface="Cambria Math" panose="02040503050406030204" pitchFamily="18" charset="0"/>
                      </a:rPr>
                      <m:t>𝐵</m:t>
                    </m:r>
                  </m:oMath>
                </a14:m>
                <a:r>
                  <a:rPr lang="en-US" dirty="0"/>
                  <a:t> and observation angle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a:t>
                </a:r>
              </a:p>
              <a:p>
                <a:pPr lvl="1"/>
                <a:r>
                  <a:rPr lang="en-US" dirty="0">
                    <a:solidFill>
                      <a:srgbClr val="00B050"/>
                    </a:solidFill>
                  </a:rPr>
                  <a:t>Stark broadening </a:t>
                </a:r>
                <a14:m>
                  <m:oMath xmlns:m="http://schemas.openxmlformats.org/officeDocument/2006/math">
                    <m:sSub>
                      <m:sSubPr>
                        <m:ctrlPr>
                          <a:rPr lang="en-US" sz="1800" b="1" i="1" smtClean="0">
                            <a:solidFill>
                              <a:srgbClr val="00B050"/>
                            </a:solidFill>
                            <a:latin typeface="Cambria Math" panose="02040503050406030204" pitchFamily="18" charset="0"/>
                            <a:ea typeface="Cambria Math" panose="02040503050406030204" pitchFamily="18" charset="0"/>
                          </a:rPr>
                        </m:ctrlPr>
                      </m:sSubPr>
                      <m:e>
                        <m:r>
                          <a:rPr lang="en-US" sz="1800" b="1" i="1">
                            <a:solidFill>
                              <a:srgbClr val="00B050"/>
                            </a:solidFill>
                            <a:latin typeface="Cambria Math" panose="02040503050406030204" pitchFamily="18" charset="0"/>
                            <a:ea typeface="Cambria Math" panose="02040503050406030204" pitchFamily="18" charset="0"/>
                          </a:rPr>
                          <m:t>𝜻</m:t>
                        </m:r>
                      </m:e>
                      <m:sub>
                        <m:r>
                          <a:rPr lang="en-US" sz="1800" b="1" i="1">
                            <a:solidFill>
                              <a:srgbClr val="00B050"/>
                            </a:solidFill>
                            <a:latin typeface="Cambria Math" panose="02040503050406030204" pitchFamily="18" charset="0"/>
                            <a:ea typeface="Cambria Math" panose="02040503050406030204" pitchFamily="18" charset="0"/>
                          </a:rPr>
                          <m:t>𝑺</m:t>
                        </m:r>
                      </m:sub>
                    </m:sSub>
                    <m:d>
                      <m:dPr>
                        <m:ctrlPr>
                          <a:rPr lang="en-US" sz="1800" b="1" i="1" smtClean="0">
                            <a:solidFill>
                              <a:srgbClr val="00B050"/>
                            </a:solidFill>
                            <a:latin typeface="Cambria Math" panose="02040503050406030204" pitchFamily="18" charset="0"/>
                            <a:ea typeface="Cambria Math" panose="02040503050406030204" pitchFamily="18" charset="0"/>
                          </a:rPr>
                        </m:ctrlPr>
                      </m:dPr>
                      <m:e>
                        <m:sSub>
                          <m:sSubPr>
                            <m:ctrlPr>
                              <a:rPr lang="en-US" sz="1800" b="1" i="1" smtClean="0">
                                <a:solidFill>
                                  <a:srgbClr val="00B050"/>
                                </a:solidFill>
                                <a:latin typeface="Cambria Math" panose="02040503050406030204" pitchFamily="18" charset="0"/>
                                <a:ea typeface="Cambria Math" panose="02040503050406030204" pitchFamily="18" charset="0"/>
                              </a:rPr>
                            </m:ctrlPr>
                          </m:sSubPr>
                          <m:e>
                            <m:r>
                              <a:rPr lang="en-US" sz="1800" b="1" i="1" smtClean="0">
                                <a:solidFill>
                                  <a:srgbClr val="00B050"/>
                                </a:solidFill>
                                <a:latin typeface="Cambria Math" panose="02040503050406030204" pitchFamily="18" charset="0"/>
                                <a:ea typeface="Cambria Math" panose="02040503050406030204" pitchFamily="18" charset="0"/>
                              </a:rPr>
                              <m:t>𝒏</m:t>
                            </m:r>
                          </m:e>
                          <m:sub>
                            <m:r>
                              <a:rPr lang="en-US" sz="1800" b="1" i="1" smtClean="0">
                                <a:solidFill>
                                  <a:srgbClr val="00B050"/>
                                </a:solidFill>
                                <a:latin typeface="Cambria Math" panose="02040503050406030204" pitchFamily="18" charset="0"/>
                                <a:ea typeface="Cambria Math" panose="02040503050406030204" pitchFamily="18" charset="0"/>
                              </a:rPr>
                              <m:t>𝒆</m:t>
                            </m:r>
                          </m:sub>
                        </m:sSub>
                      </m:e>
                    </m:d>
                  </m:oMath>
                </a14:m>
                <a:endParaRPr lang="en-US" dirty="0"/>
              </a:p>
              <a:p>
                <a:pPr lvl="1"/>
                <a:r>
                  <a:rPr lang="en-US" dirty="0">
                    <a:solidFill>
                      <a:srgbClr val="7030A0"/>
                    </a:solidFill>
                  </a:rPr>
                  <a:t>Background emission (e.g. bremsstrahlung) </a:t>
                </a:r>
                <a14:m>
                  <m:oMath xmlns:m="http://schemas.openxmlformats.org/officeDocument/2006/math">
                    <m:sSub>
                      <m:sSubPr>
                        <m:ctrlPr>
                          <a:rPr lang="en-US" sz="1800" b="1" i="1" smtClean="0">
                            <a:solidFill>
                              <a:srgbClr val="7030A0"/>
                            </a:solidFill>
                            <a:latin typeface="Cambria Math" panose="02040503050406030204" pitchFamily="18" charset="0"/>
                            <a:ea typeface="Cambria Math" panose="02040503050406030204" pitchFamily="18" charset="0"/>
                          </a:rPr>
                        </m:ctrlPr>
                      </m:sSubPr>
                      <m:e>
                        <m:r>
                          <a:rPr lang="en-US" sz="1800" b="1" i="1" smtClean="0">
                            <a:solidFill>
                              <a:srgbClr val="7030A0"/>
                            </a:solidFill>
                            <a:latin typeface="Cambria Math" panose="02040503050406030204" pitchFamily="18" charset="0"/>
                            <a:ea typeface="Cambria Math" panose="02040503050406030204" pitchFamily="18" charset="0"/>
                          </a:rPr>
                          <m:t>𝜻</m:t>
                        </m:r>
                      </m:e>
                      <m:sub>
                        <m:r>
                          <a:rPr lang="en-US" sz="1800" b="1" i="1" smtClean="0">
                            <a:solidFill>
                              <a:srgbClr val="7030A0"/>
                            </a:solidFill>
                            <a:latin typeface="Cambria Math" panose="02040503050406030204" pitchFamily="18" charset="0"/>
                            <a:ea typeface="Cambria Math" panose="02040503050406030204" pitchFamily="18" charset="0"/>
                          </a:rPr>
                          <m:t>𝑩</m:t>
                        </m:r>
                      </m:sub>
                    </m:sSub>
                    <m:d>
                      <m:dPr>
                        <m:ctrlPr>
                          <a:rPr lang="en-US" sz="1800" b="1" i="1" smtClean="0">
                            <a:solidFill>
                              <a:srgbClr val="7030A0"/>
                            </a:solidFill>
                            <a:latin typeface="Cambria Math" panose="02040503050406030204" pitchFamily="18" charset="0"/>
                            <a:ea typeface="Cambria Math" panose="02040503050406030204" pitchFamily="18" charset="0"/>
                          </a:rPr>
                        </m:ctrlPr>
                      </m:dPr>
                      <m:e>
                        <m:sSub>
                          <m:sSubPr>
                            <m:ctrlPr>
                              <a:rPr lang="en-US" sz="1800" b="1" i="1" smtClean="0">
                                <a:solidFill>
                                  <a:srgbClr val="7030A0"/>
                                </a:solidFill>
                                <a:latin typeface="Cambria Math" panose="02040503050406030204" pitchFamily="18" charset="0"/>
                                <a:ea typeface="Cambria Math" panose="02040503050406030204" pitchFamily="18" charset="0"/>
                              </a:rPr>
                            </m:ctrlPr>
                          </m:sSubPr>
                          <m:e>
                            <m:r>
                              <a:rPr lang="en-US" sz="1800" b="1" i="1" smtClean="0">
                                <a:solidFill>
                                  <a:srgbClr val="7030A0"/>
                                </a:solidFill>
                                <a:latin typeface="Cambria Math" panose="02040503050406030204" pitchFamily="18" charset="0"/>
                                <a:ea typeface="Cambria Math" panose="02040503050406030204" pitchFamily="18" charset="0"/>
                              </a:rPr>
                              <m:t>𝒏</m:t>
                            </m:r>
                          </m:e>
                          <m:sub>
                            <m:r>
                              <a:rPr lang="en-US" sz="1800" b="1" i="1" smtClean="0">
                                <a:solidFill>
                                  <a:srgbClr val="7030A0"/>
                                </a:solidFill>
                                <a:latin typeface="Cambria Math" panose="02040503050406030204" pitchFamily="18" charset="0"/>
                                <a:ea typeface="Cambria Math" panose="02040503050406030204" pitchFamily="18" charset="0"/>
                              </a:rPr>
                              <m:t>𝒆</m:t>
                            </m:r>
                            <m:r>
                              <a:rPr lang="en-US" sz="1800" b="1" i="1" smtClean="0">
                                <a:solidFill>
                                  <a:srgbClr val="7030A0"/>
                                </a:solidFill>
                                <a:latin typeface="Cambria Math" panose="02040503050406030204" pitchFamily="18" charset="0"/>
                                <a:ea typeface="Cambria Math" panose="02040503050406030204" pitchFamily="18" charset="0"/>
                              </a:rPr>
                              <m:t>,</m:t>
                            </m:r>
                            <m:r>
                              <a:rPr lang="en-US" sz="1800" b="1" i="1" smtClean="0">
                                <a:solidFill>
                                  <a:srgbClr val="7030A0"/>
                                </a:solidFill>
                                <a:latin typeface="Cambria Math" panose="02040503050406030204" pitchFamily="18" charset="0"/>
                                <a:ea typeface="Cambria Math" panose="02040503050406030204" pitchFamily="18" charset="0"/>
                              </a:rPr>
                              <m:t>𝒄𝒐𝒓𝒆</m:t>
                            </m:r>
                          </m:sub>
                        </m:sSub>
                        <m:r>
                          <a:rPr lang="en-US" sz="1800" b="1" i="1" smtClean="0">
                            <a:solidFill>
                              <a:srgbClr val="7030A0"/>
                            </a:solidFill>
                            <a:latin typeface="Cambria Math" panose="02040503050406030204" pitchFamily="18" charset="0"/>
                            <a:ea typeface="Cambria Math" panose="02040503050406030204" pitchFamily="18" charset="0"/>
                          </a:rPr>
                          <m:t>,</m:t>
                        </m:r>
                        <m:sSub>
                          <m:sSubPr>
                            <m:ctrlPr>
                              <a:rPr lang="en-US" sz="1800" b="1" i="1" smtClean="0">
                                <a:solidFill>
                                  <a:srgbClr val="7030A0"/>
                                </a:solidFill>
                                <a:latin typeface="Cambria Math" panose="02040503050406030204" pitchFamily="18" charset="0"/>
                                <a:ea typeface="Cambria Math" panose="02040503050406030204" pitchFamily="18" charset="0"/>
                              </a:rPr>
                            </m:ctrlPr>
                          </m:sSubPr>
                          <m:e>
                            <m:r>
                              <a:rPr lang="en-US" sz="1800" b="1" i="1" smtClean="0">
                                <a:solidFill>
                                  <a:srgbClr val="7030A0"/>
                                </a:solidFill>
                                <a:latin typeface="Cambria Math" panose="02040503050406030204" pitchFamily="18" charset="0"/>
                                <a:ea typeface="Cambria Math" panose="02040503050406030204" pitchFamily="18" charset="0"/>
                              </a:rPr>
                              <m:t>𝒁</m:t>
                            </m:r>
                          </m:e>
                          <m:sub>
                            <m:r>
                              <a:rPr lang="en-US" sz="1800" b="1" i="1" smtClean="0">
                                <a:solidFill>
                                  <a:srgbClr val="7030A0"/>
                                </a:solidFill>
                                <a:latin typeface="Cambria Math" panose="02040503050406030204" pitchFamily="18" charset="0"/>
                                <a:ea typeface="Cambria Math" panose="02040503050406030204" pitchFamily="18" charset="0"/>
                              </a:rPr>
                              <m:t>𝒆𝒇𝒇</m:t>
                            </m:r>
                          </m:sub>
                        </m:sSub>
                      </m:e>
                    </m:d>
                  </m:oMath>
                </a14:m>
                <a:endParaRPr lang="en-US" dirty="0"/>
              </a:p>
              <a:p>
                <a:pPr lvl="1"/>
                <a:r>
                  <a:rPr lang="en-US" dirty="0">
                    <a:solidFill>
                      <a:srgbClr val="E86100"/>
                    </a:solidFill>
                  </a:rPr>
                  <a:t>Instrument contrast </a:t>
                </a:r>
                <a14:m>
                  <m:oMath xmlns:m="http://schemas.openxmlformats.org/officeDocument/2006/math">
                    <m:sSub>
                      <m:sSubPr>
                        <m:ctrlPr>
                          <a:rPr lang="en-US" sz="1800" b="1" i="1" smtClean="0">
                            <a:solidFill>
                              <a:srgbClr val="E86100"/>
                            </a:solidFill>
                            <a:latin typeface="Cambria Math" panose="02040503050406030204" pitchFamily="18" charset="0"/>
                            <a:ea typeface="Cambria Math" panose="02040503050406030204" pitchFamily="18" charset="0"/>
                          </a:rPr>
                        </m:ctrlPr>
                      </m:sSubPr>
                      <m:e>
                        <m:r>
                          <a:rPr lang="en-US" sz="1800" b="1" i="1" smtClean="0">
                            <a:solidFill>
                              <a:srgbClr val="E86100"/>
                            </a:solidFill>
                            <a:latin typeface="Cambria Math" panose="02040503050406030204" pitchFamily="18" charset="0"/>
                            <a:ea typeface="Cambria Math" panose="02040503050406030204" pitchFamily="18" charset="0"/>
                          </a:rPr>
                          <m:t>𝜻</m:t>
                        </m:r>
                      </m:e>
                      <m:sub>
                        <m:r>
                          <a:rPr lang="en-US" sz="1800" b="1" i="1" smtClean="0">
                            <a:solidFill>
                              <a:srgbClr val="E86100"/>
                            </a:solidFill>
                            <a:latin typeface="Cambria Math" panose="02040503050406030204" pitchFamily="18" charset="0"/>
                            <a:ea typeface="Cambria Math" panose="02040503050406030204" pitchFamily="18" charset="0"/>
                          </a:rPr>
                          <m:t>𝑰</m:t>
                        </m:r>
                      </m:sub>
                    </m:sSub>
                  </m:oMath>
                </a14:m>
                <a:r>
                  <a:rPr lang="en-US" dirty="0"/>
                  <a:t>: calibration factor</a:t>
                </a:r>
              </a:p>
              <a:p>
                <a:r>
                  <a:rPr lang="en-US" dirty="0"/>
                  <a:t>Choice of C III 465 nm spectral line greatly simplifies analysis</a:t>
                </a:r>
                <a:endParaRPr lang="en-US" b="1" dirty="0"/>
              </a:p>
              <a:p>
                <a:pPr lvl="1"/>
                <a:r>
                  <a:rPr lang="en-US" dirty="0"/>
                  <a:t>C III intensity &gt;&gt; background</a:t>
                </a:r>
              </a:p>
              <a:p>
                <a:pPr lvl="1"/>
                <a:r>
                  <a:rPr lang="en-US" dirty="0"/>
                  <a:t>Well-separated from other strong impurity lines</a:t>
                </a:r>
              </a:p>
              <a:p>
                <a:pPr lvl="1"/>
                <a:r>
                  <a:rPr lang="en-US" dirty="0"/>
                  <a:t>Inferred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sSup>
                          <m:sSupPr>
                            <m:ctrlPr>
                              <a:rPr lang="en-US"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2+</m:t>
                            </m:r>
                          </m:sup>
                        </m:sSup>
                      </m:sub>
                    </m:sSub>
                  </m:oMath>
                </a14:m>
                <a:r>
                  <a:rPr lang="en-US" dirty="0"/>
                  <a:t> is decent proxy for main 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𝑖</m:t>
                        </m:r>
                      </m:sub>
                    </m:sSub>
                  </m:oMath>
                </a14:m>
                <a:r>
                  <a:rPr lang="en-US" i="1" dirty="0">
                    <a:latin typeface="Cambria Math" panose="02040503050406030204" pitchFamily="18" charset="0"/>
                  </a:rPr>
                  <a:t> </a:t>
                </a:r>
                <a:r>
                  <a:rPr lang="en-US" dirty="0">
                    <a:latin typeface="+mn-lt"/>
                  </a:rPr>
                  <a:t>up to ~30 eV</a:t>
                </a:r>
              </a:p>
              <a:p>
                <a:endParaRPr lang="en-US" i="1" dirty="0">
                  <a:latin typeface="Cambria Math" panose="02040503050406030204" pitchFamily="18" charset="0"/>
                </a:endParaRPr>
              </a:p>
              <a:p>
                <a:pPr marL="0" indent="0">
                  <a:buNone/>
                </a:pPr>
                <a:endParaRPr lang="en-US" i="1" dirty="0">
                  <a:latin typeface="Cambria Math" panose="02040503050406030204" pitchFamily="18" charset="0"/>
                </a:endParaRPr>
              </a:p>
              <a:p>
                <a14:m>
                  <m:oMath xmlns:m="http://schemas.openxmlformats.org/officeDocument/2006/math">
                    <m:sSub>
                      <m:sSubPr>
                        <m:ctrlPr>
                          <a:rPr lang="en-US" sz="1900" b="1" i="1">
                            <a:solidFill>
                              <a:srgbClr val="FF0000"/>
                            </a:solidFill>
                            <a:latin typeface="Cambria Math" panose="02040503050406030204" pitchFamily="18" charset="0"/>
                          </a:rPr>
                        </m:ctrlPr>
                      </m:sSubPr>
                      <m:e>
                        <m:r>
                          <a:rPr lang="en-US" sz="1900" b="1" i="1">
                            <a:solidFill>
                              <a:srgbClr val="FF0000"/>
                            </a:solidFill>
                            <a:latin typeface="Cambria Math" panose="02040503050406030204" pitchFamily="18" charset="0"/>
                            <a:ea typeface="Cambria Math" panose="02040503050406030204" pitchFamily="18" charset="0"/>
                          </a:rPr>
                          <m:t>𝜻</m:t>
                        </m:r>
                      </m:e>
                      <m:sub>
                        <m:r>
                          <a:rPr lang="en-US" sz="1900" b="1" i="1">
                            <a:solidFill>
                              <a:srgbClr val="FF0000"/>
                            </a:solidFill>
                            <a:latin typeface="Cambria Math" panose="02040503050406030204" pitchFamily="18" charset="0"/>
                          </a:rPr>
                          <m:t>𝑫</m:t>
                        </m:r>
                      </m:sub>
                    </m:sSub>
                    <m:r>
                      <a:rPr lang="en-US" sz="1900" b="1" i="1">
                        <a:solidFill>
                          <a:srgbClr val="FF0000"/>
                        </a:solidFill>
                        <a:latin typeface="Cambria Math" panose="02040503050406030204" pitchFamily="18" charset="0"/>
                      </a:rPr>
                      <m:t> </m:t>
                    </m:r>
                  </m:oMath>
                </a14:m>
                <a:r>
                  <a:rPr lang="en-US" sz="1900" b="1" dirty="0"/>
                  <a:t>and </a:t>
                </a:r>
                <a14:m>
                  <m:oMath xmlns:m="http://schemas.openxmlformats.org/officeDocument/2006/math">
                    <m:sSub>
                      <m:sSubPr>
                        <m:ctrlPr>
                          <a:rPr lang="en-US" sz="1900" b="1" i="1">
                            <a:solidFill>
                              <a:srgbClr val="0070C0"/>
                            </a:solidFill>
                            <a:latin typeface="Cambria Math" panose="02040503050406030204" pitchFamily="18" charset="0"/>
                            <a:ea typeface="Cambria Math" panose="02040503050406030204" pitchFamily="18" charset="0"/>
                          </a:rPr>
                        </m:ctrlPr>
                      </m:sSubPr>
                      <m:e>
                        <m:r>
                          <a:rPr lang="en-US" sz="1900" b="1" i="1">
                            <a:solidFill>
                              <a:srgbClr val="0070C0"/>
                            </a:solidFill>
                            <a:latin typeface="Cambria Math" panose="02040503050406030204" pitchFamily="18" charset="0"/>
                            <a:ea typeface="Cambria Math" panose="02040503050406030204" pitchFamily="18" charset="0"/>
                          </a:rPr>
                          <m:t>𝜻</m:t>
                        </m:r>
                      </m:e>
                      <m:sub>
                        <m:r>
                          <a:rPr lang="en-US" sz="1900" b="1" i="1">
                            <a:solidFill>
                              <a:srgbClr val="0070C0"/>
                            </a:solidFill>
                            <a:latin typeface="Cambria Math" panose="02040503050406030204" pitchFamily="18" charset="0"/>
                            <a:ea typeface="Cambria Math" panose="02040503050406030204" pitchFamily="18" charset="0"/>
                          </a:rPr>
                          <m:t>𝒁</m:t>
                        </m:r>
                      </m:sub>
                    </m:sSub>
                  </m:oMath>
                </a14:m>
                <a:r>
                  <a:rPr lang="en-US" sz="1900" b="1" dirty="0"/>
                  <a:t> are comparable in the SOL plasma of magnetic confinement fusion experiments</a:t>
                </a:r>
              </a:p>
            </p:txBody>
          </p:sp>
        </mc:Choice>
        <mc:Fallback xmlns="">
          <p:sp>
            <p:nvSpPr>
              <p:cNvPr id="4" name="Content Placeholder 3">
                <a:extLst>
                  <a:ext uri="{FF2B5EF4-FFF2-40B4-BE49-F238E27FC236}">
                    <a16:creationId xmlns:a16="http://schemas.microsoft.com/office/drawing/2014/main" id="{8F455DB7-CEF2-A31A-1BF5-1A185BE12462}"/>
                  </a:ext>
                </a:extLst>
              </p:cNvPr>
              <p:cNvSpPr>
                <a:spLocks noGrp="1" noRot="1" noChangeAspect="1" noMove="1" noResize="1" noEditPoints="1" noAdjustHandles="1" noChangeArrowheads="1" noChangeShapeType="1" noTextEdit="1"/>
              </p:cNvSpPr>
              <p:nvPr>
                <p:ph sz="quarter" idx="13"/>
              </p:nvPr>
            </p:nvSpPr>
            <p:spPr>
              <a:xfrm>
                <a:off x="488888" y="1176507"/>
                <a:ext cx="7658646" cy="5401461"/>
              </a:xfrm>
              <a:blipFill>
                <a:blip r:embed="rId3"/>
                <a:stretch>
                  <a:fillRect l="-557" t="-1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A72DA4-A4C5-4C7A-0F7D-557DA57D8FF2}"/>
                  </a:ext>
                </a:extLst>
              </p:cNvPr>
              <p:cNvSpPr txBox="1"/>
              <p:nvPr/>
            </p:nvSpPr>
            <p:spPr>
              <a:xfrm>
                <a:off x="3140129" y="1534515"/>
                <a:ext cx="235616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𝜻</m:t>
                      </m:r>
                      <m:r>
                        <a:rPr lang="en-US" sz="2400" b="1" i="1" smtClean="0">
                          <a:latin typeface="Cambria Math" panose="02040503050406030204" pitchFamily="18" charset="0"/>
                          <a:ea typeface="Cambria Math" panose="02040503050406030204" pitchFamily="18" charset="0"/>
                        </a:rPr>
                        <m:t>=</m:t>
                      </m:r>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i="1">
                              <a:solidFill>
                                <a:srgbClr val="FF0000"/>
                              </a:solidFill>
                              <a:latin typeface="Cambria Math" panose="02040503050406030204" pitchFamily="18" charset="0"/>
                              <a:ea typeface="Cambria Math" panose="02040503050406030204" pitchFamily="18" charset="0"/>
                            </a:rPr>
                            <m:t>𝜻</m:t>
                          </m:r>
                        </m:e>
                        <m:sub>
                          <m:r>
                            <a:rPr lang="en-US" sz="2400" b="1" i="1">
                              <a:solidFill>
                                <a:srgbClr val="FF0000"/>
                              </a:solidFill>
                              <a:latin typeface="Cambria Math" panose="02040503050406030204" pitchFamily="18" charset="0"/>
                              <a:ea typeface="Cambria Math" panose="02040503050406030204" pitchFamily="18" charset="0"/>
                            </a:rPr>
                            <m:t>𝑫</m:t>
                          </m:r>
                        </m:sub>
                      </m:sSub>
                      <m:sSub>
                        <m:sSubPr>
                          <m:ctrlPr>
                            <a:rPr lang="en-US" sz="2400" b="1" i="1">
                              <a:solidFill>
                                <a:srgbClr val="0070C0"/>
                              </a:solidFill>
                              <a:latin typeface="Cambria Math" panose="02040503050406030204" pitchFamily="18" charset="0"/>
                              <a:ea typeface="Cambria Math" panose="02040503050406030204" pitchFamily="18" charset="0"/>
                            </a:rPr>
                          </m:ctrlPr>
                        </m:sSubPr>
                        <m:e>
                          <m:r>
                            <a:rPr lang="en-US" sz="2400" b="1" i="1">
                              <a:solidFill>
                                <a:srgbClr val="0070C0"/>
                              </a:solidFill>
                              <a:latin typeface="Cambria Math" panose="02040503050406030204" pitchFamily="18" charset="0"/>
                              <a:ea typeface="Cambria Math" panose="02040503050406030204" pitchFamily="18" charset="0"/>
                            </a:rPr>
                            <m:t>𝜻</m:t>
                          </m:r>
                        </m:e>
                        <m:sub>
                          <m:r>
                            <a:rPr lang="en-US" sz="2400" b="1" i="1">
                              <a:solidFill>
                                <a:srgbClr val="0070C0"/>
                              </a:solidFill>
                              <a:latin typeface="Cambria Math" panose="02040503050406030204" pitchFamily="18" charset="0"/>
                              <a:ea typeface="Cambria Math" panose="02040503050406030204" pitchFamily="18" charset="0"/>
                            </a:rPr>
                            <m:t>𝒁</m:t>
                          </m:r>
                        </m:sub>
                      </m:sSub>
                      <m:sSub>
                        <m:sSubPr>
                          <m:ctrlPr>
                            <a:rPr lang="en-US" sz="2400" b="1" i="1">
                              <a:solidFill>
                                <a:srgbClr val="7030A0"/>
                              </a:solidFill>
                              <a:latin typeface="Cambria Math" panose="02040503050406030204" pitchFamily="18" charset="0"/>
                              <a:ea typeface="Cambria Math" panose="02040503050406030204" pitchFamily="18" charset="0"/>
                            </a:rPr>
                          </m:ctrlPr>
                        </m:sSubPr>
                        <m:e>
                          <m:sSub>
                            <m:sSubPr>
                              <m:ctrlPr>
                                <a:rPr lang="en-US" sz="2400" b="1" i="1">
                                  <a:solidFill>
                                    <a:srgbClr val="00B050"/>
                                  </a:solidFill>
                                  <a:latin typeface="Cambria Math" panose="02040503050406030204" pitchFamily="18" charset="0"/>
                                  <a:ea typeface="Cambria Math" panose="02040503050406030204" pitchFamily="18" charset="0"/>
                                </a:rPr>
                              </m:ctrlPr>
                            </m:sSubPr>
                            <m:e>
                              <m:r>
                                <a:rPr lang="en-US" sz="2400" b="1" i="1">
                                  <a:solidFill>
                                    <a:srgbClr val="00B050"/>
                                  </a:solidFill>
                                  <a:latin typeface="Cambria Math" panose="02040503050406030204" pitchFamily="18" charset="0"/>
                                  <a:ea typeface="Cambria Math" panose="02040503050406030204" pitchFamily="18" charset="0"/>
                                </a:rPr>
                                <m:t>𝜻</m:t>
                              </m:r>
                            </m:e>
                            <m:sub>
                              <m:r>
                                <a:rPr lang="en-US" sz="2400" b="1" i="1">
                                  <a:solidFill>
                                    <a:srgbClr val="00B050"/>
                                  </a:solidFill>
                                  <a:latin typeface="Cambria Math" panose="02040503050406030204" pitchFamily="18" charset="0"/>
                                  <a:ea typeface="Cambria Math" panose="02040503050406030204" pitchFamily="18" charset="0"/>
                                </a:rPr>
                                <m:t>𝑺</m:t>
                              </m:r>
                            </m:sub>
                          </m:sSub>
                          <m:r>
                            <a:rPr lang="en-US" sz="2400" b="1" i="1">
                              <a:solidFill>
                                <a:srgbClr val="7030A0"/>
                              </a:solidFill>
                              <a:latin typeface="Cambria Math" panose="02040503050406030204" pitchFamily="18" charset="0"/>
                              <a:ea typeface="Cambria Math" panose="02040503050406030204" pitchFamily="18" charset="0"/>
                            </a:rPr>
                            <m:t>𝜻</m:t>
                          </m:r>
                        </m:e>
                        <m:sub>
                          <m:r>
                            <a:rPr lang="en-US" sz="2400" b="1" i="1">
                              <a:solidFill>
                                <a:srgbClr val="7030A0"/>
                              </a:solidFill>
                              <a:latin typeface="Cambria Math" panose="02040503050406030204" pitchFamily="18" charset="0"/>
                              <a:ea typeface="Cambria Math" panose="02040503050406030204" pitchFamily="18" charset="0"/>
                            </a:rPr>
                            <m:t>𝑩</m:t>
                          </m:r>
                        </m:sub>
                      </m:sSub>
                      <m:sSub>
                        <m:sSubPr>
                          <m:ctrlPr>
                            <a:rPr lang="en-US" sz="2400" b="1" i="1">
                              <a:solidFill>
                                <a:srgbClr val="E86100"/>
                              </a:solidFill>
                              <a:latin typeface="Cambria Math" panose="02040503050406030204" pitchFamily="18" charset="0"/>
                              <a:ea typeface="Cambria Math" panose="02040503050406030204" pitchFamily="18" charset="0"/>
                            </a:rPr>
                          </m:ctrlPr>
                        </m:sSubPr>
                        <m:e>
                          <m:r>
                            <a:rPr lang="en-US" sz="2400" b="1" i="1">
                              <a:solidFill>
                                <a:srgbClr val="E86100"/>
                              </a:solidFill>
                              <a:latin typeface="Cambria Math" panose="02040503050406030204" pitchFamily="18" charset="0"/>
                              <a:ea typeface="Cambria Math" panose="02040503050406030204" pitchFamily="18" charset="0"/>
                            </a:rPr>
                            <m:t>𝜻</m:t>
                          </m:r>
                        </m:e>
                        <m:sub>
                          <m:r>
                            <a:rPr lang="en-US" sz="2400" b="1" i="1">
                              <a:solidFill>
                                <a:srgbClr val="E86100"/>
                              </a:solidFill>
                              <a:latin typeface="Cambria Math" panose="02040503050406030204" pitchFamily="18" charset="0"/>
                              <a:ea typeface="Cambria Math" panose="02040503050406030204" pitchFamily="18" charset="0"/>
                            </a:rPr>
                            <m:t>𝑰</m:t>
                          </m:r>
                        </m:sub>
                      </m:sSub>
                    </m:oMath>
                  </m:oMathPara>
                </a14:m>
                <a:endParaRPr lang="en-US" sz="2400" dirty="0"/>
              </a:p>
            </p:txBody>
          </p:sp>
        </mc:Choice>
        <mc:Fallback xmlns="">
          <p:sp>
            <p:nvSpPr>
              <p:cNvPr id="11" name="TextBox 10">
                <a:extLst>
                  <a:ext uri="{FF2B5EF4-FFF2-40B4-BE49-F238E27FC236}">
                    <a16:creationId xmlns:a16="http://schemas.microsoft.com/office/drawing/2014/main" id="{09A72DA4-A4C5-4C7A-0F7D-557DA57D8FF2}"/>
                  </a:ext>
                </a:extLst>
              </p:cNvPr>
              <p:cNvSpPr txBox="1">
                <a:spLocks noRot="1" noChangeAspect="1" noMove="1" noResize="1" noEditPoints="1" noAdjustHandles="1" noChangeArrowheads="1" noChangeShapeType="1" noTextEdit="1"/>
              </p:cNvSpPr>
              <p:nvPr/>
            </p:nvSpPr>
            <p:spPr>
              <a:xfrm>
                <a:off x="3140129" y="1534515"/>
                <a:ext cx="2356163" cy="461665"/>
              </a:xfrm>
              <a:prstGeom prst="rect">
                <a:avLst/>
              </a:prstGeom>
              <a:blipFill>
                <a:blip r:embed="rId4"/>
                <a:stretch>
                  <a:fillRect l="-517" b="-20000"/>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D97272FD-FE33-0A50-F89B-07AF8B75550C}"/>
              </a:ext>
            </a:extLst>
          </p:cNvPr>
          <p:cNvGrpSpPr/>
          <p:nvPr/>
        </p:nvGrpSpPr>
        <p:grpSpPr>
          <a:xfrm>
            <a:off x="8403453" y="1324961"/>
            <a:ext cx="3691312" cy="2621244"/>
            <a:chOff x="8482582" y="1542161"/>
            <a:chExt cx="3691312" cy="2621244"/>
          </a:xfrm>
        </p:grpSpPr>
        <p:pic>
          <p:nvPicPr>
            <p:cNvPr id="7" name="Grafik 25">
              <a:extLst>
                <a:ext uri="{FF2B5EF4-FFF2-40B4-BE49-F238E27FC236}">
                  <a16:creationId xmlns:a16="http://schemas.microsoft.com/office/drawing/2014/main" id="{97CC1AF2-BE14-4126-9085-BF19CBC314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7" r="5088"/>
            <a:stretch/>
          </p:blipFill>
          <p:spPr>
            <a:xfrm>
              <a:off x="8482582" y="1542161"/>
              <a:ext cx="3691312" cy="2621244"/>
            </a:xfrm>
            <a:prstGeom prst="rect">
              <a:avLst/>
            </a:prstGeom>
          </p:spPr>
        </p:pic>
        <p:sp>
          <p:nvSpPr>
            <p:cNvPr id="12" name="Rectangle 11">
              <a:extLst>
                <a:ext uri="{FF2B5EF4-FFF2-40B4-BE49-F238E27FC236}">
                  <a16:creationId xmlns:a16="http://schemas.microsoft.com/office/drawing/2014/main" id="{399E2A3D-189D-2A54-F1AE-73D9C2799198}"/>
                </a:ext>
              </a:extLst>
            </p:cNvPr>
            <p:cNvSpPr/>
            <p:nvPr/>
          </p:nvSpPr>
          <p:spPr>
            <a:xfrm>
              <a:off x="9696261" y="1542161"/>
              <a:ext cx="1430448" cy="209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E6139C-35A4-D8A0-AB00-65AB4BD0FFF0}"/>
                </a:ext>
              </a:extLst>
            </p:cNvPr>
            <p:cNvSpPr/>
            <p:nvPr/>
          </p:nvSpPr>
          <p:spPr>
            <a:xfrm>
              <a:off x="9923522" y="1781111"/>
              <a:ext cx="2048932" cy="2983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platzhalter 11">
              <a:extLst>
                <a:ext uri="{FF2B5EF4-FFF2-40B4-BE49-F238E27FC236}">
                  <a16:creationId xmlns:a16="http://schemas.microsoft.com/office/drawing/2014/main" id="{42989321-2835-C60F-C26F-F10D64D522CE}"/>
                </a:ext>
              </a:extLst>
            </p:cNvPr>
            <p:cNvSpPr txBox="1">
              <a:spLocks/>
            </p:cNvSpPr>
            <p:nvPr/>
          </p:nvSpPr>
          <p:spPr>
            <a:xfrm>
              <a:off x="10438670" y="1823057"/>
              <a:ext cx="1533784" cy="654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800" dirty="0"/>
                <a:t>B = 0 T</a:t>
              </a:r>
            </a:p>
            <a:p>
              <a:pPr marL="0" indent="0" algn="ctr">
                <a:buFont typeface="Arial" panose="020B0604020202020204" pitchFamily="34" charset="0"/>
                <a:buNone/>
              </a:pPr>
              <a:r>
                <a:rPr lang="de-DE" sz="1800" dirty="0"/>
                <a:t>T</a:t>
              </a:r>
              <a:r>
                <a:rPr lang="de-DE" sz="1800" baseline="-25000" dirty="0"/>
                <a:t>i</a:t>
              </a:r>
              <a:r>
                <a:rPr lang="de-DE" sz="1800" dirty="0"/>
                <a:t> = 10 eV</a:t>
              </a:r>
            </a:p>
          </p:txBody>
        </p:sp>
      </p:grpSp>
      <p:grpSp>
        <p:nvGrpSpPr>
          <p:cNvPr id="18" name="Group 17">
            <a:extLst>
              <a:ext uri="{FF2B5EF4-FFF2-40B4-BE49-F238E27FC236}">
                <a16:creationId xmlns:a16="http://schemas.microsoft.com/office/drawing/2014/main" id="{ADF6C63F-D497-DE60-B5FF-F7D9C9E7ED20}"/>
              </a:ext>
            </a:extLst>
          </p:cNvPr>
          <p:cNvGrpSpPr/>
          <p:nvPr/>
        </p:nvGrpSpPr>
        <p:grpSpPr>
          <a:xfrm>
            <a:off x="8241198" y="3951939"/>
            <a:ext cx="3871673" cy="2569015"/>
            <a:chOff x="8320327" y="4250708"/>
            <a:chExt cx="3871673" cy="2569015"/>
          </a:xfrm>
        </p:grpSpPr>
        <p:pic>
          <p:nvPicPr>
            <p:cNvPr id="6" name="Grafik 23">
              <a:extLst>
                <a:ext uri="{FF2B5EF4-FFF2-40B4-BE49-F238E27FC236}">
                  <a16:creationId xmlns:a16="http://schemas.microsoft.com/office/drawing/2014/main" id="{1BC3123D-DC8A-B4DB-FFFE-9D36D217F4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94" r="4380"/>
            <a:stretch/>
          </p:blipFill>
          <p:spPr>
            <a:xfrm>
              <a:off x="8320327" y="4348162"/>
              <a:ext cx="3871673" cy="2471561"/>
            </a:xfrm>
            <a:prstGeom prst="rect">
              <a:avLst/>
            </a:prstGeom>
          </p:spPr>
        </p:pic>
        <p:sp>
          <p:nvSpPr>
            <p:cNvPr id="13" name="Rectangle 12">
              <a:extLst>
                <a:ext uri="{FF2B5EF4-FFF2-40B4-BE49-F238E27FC236}">
                  <a16:creationId xmlns:a16="http://schemas.microsoft.com/office/drawing/2014/main" id="{C0D245BC-CFCB-4626-31D8-EC9D170200B3}"/>
                </a:ext>
              </a:extLst>
            </p:cNvPr>
            <p:cNvSpPr/>
            <p:nvPr/>
          </p:nvSpPr>
          <p:spPr>
            <a:xfrm>
              <a:off x="9694491" y="4250708"/>
              <a:ext cx="1430448" cy="1688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AD8B56-7056-DC8E-1DAE-01CDA8B07921}"/>
                </a:ext>
              </a:extLst>
            </p:cNvPr>
            <p:cNvSpPr/>
            <p:nvPr/>
          </p:nvSpPr>
          <p:spPr>
            <a:xfrm>
              <a:off x="9914469" y="4455416"/>
              <a:ext cx="2048932" cy="2983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platzhalter 11">
              <a:extLst>
                <a:ext uri="{FF2B5EF4-FFF2-40B4-BE49-F238E27FC236}">
                  <a16:creationId xmlns:a16="http://schemas.microsoft.com/office/drawing/2014/main" id="{69764253-3604-7659-8596-BD6ED883279E}"/>
                </a:ext>
              </a:extLst>
            </p:cNvPr>
            <p:cNvSpPr txBox="1">
              <a:spLocks/>
            </p:cNvSpPr>
            <p:nvPr/>
          </p:nvSpPr>
          <p:spPr>
            <a:xfrm>
              <a:off x="10438670" y="4466141"/>
              <a:ext cx="1533784" cy="787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800" dirty="0"/>
                <a:t>B = 2.2 T</a:t>
              </a:r>
            </a:p>
            <a:p>
              <a:pPr marL="0" indent="0" algn="ctr">
                <a:buFont typeface="Arial" panose="020B0604020202020204" pitchFamily="34" charset="0"/>
                <a:buNone/>
              </a:pPr>
              <a:r>
                <a:rPr lang="de-DE" sz="1800" dirty="0"/>
                <a:t>T</a:t>
              </a:r>
              <a:r>
                <a:rPr lang="de-DE" sz="1800" baseline="-25000" dirty="0"/>
                <a:t>i</a:t>
              </a:r>
              <a:r>
                <a:rPr lang="de-DE" sz="1800" dirty="0"/>
                <a:t> = 10 eV</a:t>
              </a:r>
            </a:p>
          </p:txBody>
        </p:sp>
      </p:grpSp>
      <p:sp>
        <p:nvSpPr>
          <p:cNvPr id="16" name="TextBox 15">
            <a:extLst>
              <a:ext uri="{FF2B5EF4-FFF2-40B4-BE49-F238E27FC236}">
                <a16:creationId xmlns:a16="http://schemas.microsoft.com/office/drawing/2014/main" id="{021C87B6-1A2A-21D9-49ED-36E2E2A02271}"/>
              </a:ext>
            </a:extLst>
          </p:cNvPr>
          <p:cNvSpPr txBox="1"/>
          <p:nvPr/>
        </p:nvSpPr>
        <p:spPr>
          <a:xfrm>
            <a:off x="8970986" y="1176507"/>
            <a:ext cx="2659702" cy="369332"/>
          </a:xfrm>
          <a:prstGeom prst="rect">
            <a:avLst/>
          </a:prstGeom>
          <a:noFill/>
        </p:spPr>
        <p:txBody>
          <a:bodyPr wrap="none" rtlCol="0">
            <a:spAutoFit/>
          </a:bodyPr>
          <a:lstStyle/>
          <a:p>
            <a:pPr algn="ctr"/>
            <a:r>
              <a:rPr lang="en-US" b="1" dirty="0"/>
              <a:t>C III 465 nm line shape</a:t>
            </a:r>
          </a:p>
        </p:txBody>
      </p:sp>
      <p:sp>
        <p:nvSpPr>
          <p:cNvPr id="19" name="TextBox 18">
            <a:extLst>
              <a:ext uri="{FF2B5EF4-FFF2-40B4-BE49-F238E27FC236}">
                <a16:creationId xmlns:a16="http://schemas.microsoft.com/office/drawing/2014/main" id="{4D951FC4-7905-03C6-81B6-2F1F0F30723B}"/>
              </a:ext>
            </a:extLst>
          </p:cNvPr>
          <p:cNvSpPr txBox="1"/>
          <p:nvPr/>
        </p:nvSpPr>
        <p:spPr>
          <a:xfrm>
            <a:off x="8721431" y="6581960"/>
            <a:ext cx="3127779" cy="307777"/>
          </a:xfrm>
          <a:prstGeom prst="rect">
            <a:avLst/>
          </a:prstGeom>
          <a:noFill/>
        </p:spPr>
        <p:txBody>
          <a:bodyPr wrap="none" rtlCol="0">
            <a:spAutoFit/>
          </a:bodyPr>
          <a:lstStyle/>
          <a:p>
            <a:r>
              <a:rPr lang="en-US" sz="1400" dirty="0"/>
              <a:t>D. </a:t>
            </a:r>
            <a:r>
              <a:rPr lang="en-US" sz="1400" dirty="0" err="1"/>
              <a:t>Gradic</a:t>
            </a:r>
            <a:r>
              <a:rPr lang="en-US" sz="1400" dirty="0"/>
              <a:t> et al, NF </a:t>
            </a:r>
            <a:r>
              <a:rPr lang="en-US" sz="1400" b="1" dirty="0"/>
              <a:t>61</a:t>
            </a:r>
            <a:r>
              <a:rPr lang="en-US" sz="1400" dirty="0"/>
              <a:t> 106041 (2021)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8495EA-B0EA-70F9-731B-63EA008CA877}"/>
                  </a:ext>
                </a:extLst>
              </p:cNvPr>
              <p:cNvSpPr txBox="1"/>
              <p:nvPr/>
            </p:nvSpPr>
            <p:spPr>
              <a:xfrm>
                <a:off x="2860518" y="5188157"/>
                <a:ext cx="235616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𝜻</m:t>
                      </m:r>
                      <m:r>
                        <a:rPr lang="en-US" sz="2400" b="1" i="1" smtClean="0">
                          <a:latin typeface="Cambria Math" panose="02040503050406030204" pitchFamily="18" charset="0"/>
                          <a:ea typeface="Cambria Math" panose="02040503050406030204" pitchFamily="18" charset="0"/>
                        </a:rPr>
                        <m:t>≈</m:t>
                      </m:r>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i="1">
                              <a:solidFill>
                                <a:srgbClr val="FF0000"/>
                              </a:solidFill>
                              <a:latin typeface="Cambria Math" panose="02040503050406030204" pitchFamily="18" charset="0"/>
                              <a:ea typeface="Cambria Math" panose="02040503050406030204" pitchFamily="18" charset="0"/>
                            </a:rPr>
                            <m:t>𝜻</m:t>
                          </m:r>
                        </m:e>
                        <m:sub>
                          <m:r>
                            <a:rPr lang="en-US" sz="2400" b="1" i="1">
                              <a:solidFill>
                                <a:srgbClr val="FF0000"/>
                              </a:solidFill>
                              <a:latin typeface="Cambria Math" panose="02040503050406030204" pitchFamily="18" charset="0"/>
                              <a:ea typeface="Cambria Math" panose="02040503050406030204" pitchFamily="18" charset="0"/>
                            </a:rPr>
                            <m:t>𝑫</m:t>
                          </m:r>
                        </m:sub>
                      </m:sSub>
                      <m:sSub>
                        <m:sSubPr>
                          <m:ctrlPr>
                            <a:rPr lang="en-US" sz="2400" b="1" i="1">
                              <a:solidFill>
                                <a:srgbClr val="0070C0"/>
                              </a:solidFill>
                              <a:latin typeface="Cambria Math" panose="02040503050406030204" pitchFamily="18" charset="0"/>
                              <a:ea typeface="Cambria Math" panose="02040503050406030204" pitchFamily="18" charset="0"/>
                            </a:rPr>
                          </m:ctrlPr>
                        </m:sSubPr>
                        <m:e>
                          <m:r>
                            <a:rPr lang="en-US" sz="2400" b="1" i="1">
                              <a:solidFill>
                                <a:srgbClr val="0070C0"/>
                              </a:solidFill>
                              <a:latin typeface="Cambria Math" panose="02040503050406030204" pitchFamily="18" charset="0"/>
                              <a:ea typeface="Cambria Math" panose="02040503050406030204" pitchFamily="18" charset="0"/>
                            </a:rPr>
                            <m:t>𝜻</m:t>
                          </m:r>
                        </m:e>
                        <m:sub>
                          <m:r>
                            <a:rPr lang="en-US" sz="2400" b="1" i="1">
                              <a:solidFill>
                                <a:srgbClr val="0070C0"/>
                              </a:solidFill>
                              <a:latin typeface="Cambria Math" panose="02040503050406030204" pitchFamily="18" charset="0"/>
                              <a:ea typeface="Cambria Math" panose="02040503050406030204" pitchFamily="18" charset="0"/>
                            </a:rPr>
                            <m:t>𝒁</m:t>
                          </m:r>
                        </m:sub>
                      </m:sSub>
                      <m:sSub>
                        <m:sSubPr>
                          <m:ctrlPr>
                            <a:rPr lang="en-US" sz="2400" b="1" i="1">
                              <a:solidFill>
                                <a:srgbClr val="E86100"/>
                              </a:solidFill>
                              <a:latin typeface="Cambria Math" panose="02040503050406030204" pitchFamily="18" charset="0"/>
                              <a:ea typeface="Cambria Math" panose="02040503050406030204" pitchFamily="18" charset="0"/>
                            </a:rPr>
                          </m:ctrlPr>
                        </m:sSubPr>
                        <m:e>
                          <m:r>
                            <a:rPr lang="en-US" sz="2400" b="1" i="1">
                              <a:solidFill>
                                <a:srgbClr val="E86100"/>
                              </a:solidFill>
                              <a:latin typeface="Cambria Math" panose="02040503050406030204" pitchFamily="18" charset="0"/>
                              <a:ea typeface="Cambria Math" panose="02040503050406030204" pitchFamily="18" charset="0"/>
                            </a:rPr>
                            <m:t>𝜻</m:t>
                          </m:r>
                        </m:e>
                        <m:sub>
                          <m:r>
                            <a:rPr lang="en-US" sz="2400" b="1" i="1">
                              <a:solidFill>
                                <a:srgbClr val="E86100"/>
                              </a:solidFill>
                              <a:latin typeface="Cambria Math" panose="02040503050406030204" pitchFamily="18" charset="0"/>
                              <a:ea typeface="Cambria Math" panose="02040503050406030204" pitchFamily="18" charset="0"/>
                            </a:rPr>
                            <m:t>𝑰</m:t>
                          </m:r>
                        </m:sub>
                      </m:sSub>
                    </m:oMath>
                  </m:oMathPara>
                </a14:m>
                <a:endParaRPr lang="en-US" sz="2400" dirty="0"/>
              </a:p>
            </p:txBody>
          </p:sp>
        </mc:Choice>
        <mc:Fallback xmlns="">
          <p:sp>
            <p:nvSpPr>
              <p:cNvPr id="5" name="TextBox 4">
                <a:extLst>
                  <a:ext uri="{FF2B5EF4-FFF2-40B4-BE49-F238E27FC236}">
                    <a16:creationId xmlns:a16="http://schemas.microsoft.com/office/drawing/2014/main" id="{2F8495EA-B0EA-70F9-731B-63EA008CA877}"/>
                  </a:ext>
                </a:extLst>
              </p:cNvPr>
              <p:cNvSpPr txBox="1">
                <a:spLocks noRot="1" noChangeAspect="1" noMove="1" noResize="1" noEditPoints="1" noAdjustHandles="1" noChangeArrowheads="1" noChangeShapeType="1" noTextEdit="1"/>
              </p:cNvSpPr>
              <p:nvPr/>
            </p:nvSpPr>
            <p:spPr>
              <a:xfrm>
                <a:off x="2860518" y="5188157"/>
                <a:ext cx="2356163" cy="461665"/>
              </a:xfrm>
              <a:prstGeom prst="rect">
                <a:avLst/>
              </a:prstGeom>
              <a:blipFill>
                <a:blip r:embed="rId7"/>
                <a:stretch>
                  <a:fillRect b="-19737"/>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5337BC0C-66C2-44D9-F0A2-6355FD00FCC8}"/>
              </a:ext>
            </a:extLst>
          </p:cNvPr>
          <p:cNvSpPr>
            <a:spLocks noGrp="1"/>
          </p:cNvSpPr>
          <p:nvPr>
            <p:ph type="sldNum" sz="quarter" idx="11"/>
          </p:nvPr>
        </p:nvSpPr>
        <p:spPr/>
        <p:txBody>
          <a:bodyPr/>
          <a:lstStyle/>
          <a:p>
            <a:fld id="{7CAF8605-79AF-49D8-801C-80CE61886099}" type="slidenum">
              <a:rPr lang="de-DE" smtClean="0"/>
              <a:pPr/>
              <a:t>10</a:t>
            </a:fld>
            <a:endParaRPr lang="de-DE"/>
          </a:p>
        </p:txBody>
      </p:sp>
    </p:spTree>
    <p:extLst>
      <p:ext uri="{BB962C8B-B14F-4D97-AF65-F5344CB8AC3E}">
        <p14:creationId xmlns:p14="http://schemas.microsoft.com/office/powerpoint/2010/main" val="105696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CIS </a:t>
            </a:r>
            <a:r>
              <a:rPr lang="de-DE" dirty="0" err="1"/>
              <a:t>birefringent</a:t>
            </a:r>
            <a:r>
              <a:rPr lang="de-DE" dirty="0"/>
              <a:t> </a:t>
            </a:r>
            <a:r>
              <a:rPr lang="de-DE" dirty="0" err="1"/>
              <a:t>crystals</a:t>
            </a:r>
            <a:r>
              <a:rPr lang="de-DE" dirty="0"/>
              <a:t> </a:t>
            </a:r>
            <a:r>
              <a:rPr lang="de-DE" dirty="0" err="1"/>
              <a:t>are</a:t>
            </a:r>
            <a:r>
              <a:rPr lang="de-DE" dirty="0"/>
              <a:t> </a:t>
            </a:r>
            <a:r>
              <a:rPr lang="de-DE" dirty="0" err="1"/>
              <a:t>optimized</a:t>
            </a:r>
            <a:r>
              <a:rPr lang="de-DE" dirty="0"/>
              <a:t> </a:t>
            </a:r>
            <a:r>
              <a:rPr lang="de-DE" dirty="0" err="1"/>
              <a:t>to</a:t>
            </a:r>
            <a:r>
              <a:rPr lang="de-DE" dirty="0"/>
              <a:t> </a:t>
            </a:r>
            <a:r>
              <a:rPr lang="de-DE" dirty="0" err="1"/>
              <a:t>minimize</a:t>
            </a:r>
            <a:r>
              <a:rPr lang="de-DE" dirty="0"/>
              <a:t> </a:t>
            </a:r>
            <a:r>
              <a:rPr lang="de-DE" dirty="0" err="1"/>
              <a:t>sensitivity</a:t>
            </a:r>
            <a:r>
              <a:rPr lang="de-DE" dirty="0"/>
              <a:t> </a:t>
            </a:r>
            <a:r>
              <a:rPr lang="de-DE" dirty="0" err="1"/>
              <a:t>to</a:t>
            </a:r>
            <a:r>
              <a:rPr lang="de-DE" dirty="0"/>
              <a:t> Zeeman </a:t>
            </a:r>
            <a:r>
              <a:rPr lang="de-DE" dirty="0" err="1"/>
              <a:t>splitting</a:t>
            </a:r>
            <a:r>
              <a:rPr lang="de-DE" dirty="0"/>
              <a:t> </a:t>
            </a:r>
            <a:r>
              <a:rPr lang="de-DE" dirty="0" err="1"/>
              <a:t>of</a:t>
            </a:r>
            <a:r>
              <a:rPr lang="de-DE" dirty="0"/>
              <a:t> C III 465 </a:t>
            </a:r>
            <a:r>
              <a:rPr lang="de-DE" dirty="0" err="1"/>
              <a:t>nm</a:t>
            </a:r>
            <a:r>
              <a:rPr lang="de-DE" dirty="0"/>
              <a:t> </a:t>
            </a:r>
            <a:r>
              <a:rPr lang="de-DE" dirty="0" err="1"/>
              <a:t>line</a:t>
            </a:r>
            <a:endParaRPr lang="en-US" dirty="0"/>
          </a:p>
        </p:txBody>
      </p:sp>
      <p:sp>
        <p:nvSpPr>
          <p:cNvPr id="3" name="Footer Placeholder 2"/>
          <p:cNvSpPr>
            <a:spLocks noGrp="1"/>
          </p:cNvSpPr>
          <p:nvPr>
            <p:ph type="ftr" sz="quarter" idx="12"/>
          </p:nvPr>
        </p:nvSpPr>
        <p:spPr/>
        <p:txBody>
          <a:bodyPr/>
          <a:lstStyle/>
          <a:p>
            <a:r>
              <a:rPr lang="de-DE"/>
              <a:t>D.M. Kriete | HTPD | April 22, 2024</a:t>
            </a:r>
            <a:endParaRPr lang="de-DE" dirty="0"/>
          </a:p>
        </p:txBody>
      </p:sp>
      <p:sp>
        <p:nvSpPr>
          <p:cNvPr id="4" name="Content Placeholder 3"/>
          <p:cNvSpPr>
            <a:spLocks noGrp="1"/>
          </p:cNvSpPr>
          <p:nvPr>
            <p:ph sz="quarter" idx="13"/>
          </p:nvPr>
        </p:nvSpPr>
        <p:spPr>
          <a:xfrm>
            <a:off x="4475871" y="5181986"/>
            <a:ext cx="3666643" cy="1518463"/>
          </a:xfrm>
        </p:spPr>
        <p:txBody>
          <a:bodyPr>
            <a:normAutofit/>
          </a:bodyPr>
          <a:lstStyle/>
          <a:p>
            <a:pPr marL="0" indent="0">
              <a:buNone/>
            </a:pPr>
            <a:r>
              <a:rPr lang="de-DE" dirty="0"/>
              <a:t>Sensitivity to multiplet + Zeeman splitting has non-monotonic group delay dependence → certain group delays give low Zeeman splitting sensitivity</a:t>
            </a:r>
            <a:endParaRPr lang="en-US" dirty="0"/>
          </a:p>
        </p:txBody>
      </p:sp>
      <p:grpSp>
        <p:nvGrpSpPr>
          <p:cNvPr id="7" name="Group 6"/>
          <p:cNvGrpSpPr>
            <a:grpSpLocks noChangeAspect="1"/>
          </p:cNvGrpSpPr>
          <p:nvPr/>
        </p:nvGrpSpPr>
        <p:grpSpPr>
          <a:xfrm>
            <a:off x="132751" y="1766315"/>
            <a:ext cx="3960000" cy="2845051"/>
            <a:chOff x="2494785" y="1288251"/>
            <a:chExt cx="3087630" cy="2218299"/>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64646"/>
            <a:stretch/>
          </p:blipFill>
          <p:spPr>
            <a:xfrm>
              <a:off x="2494785" y="1288251"/>
              <a:ext cx="3087630" cy="1939691"/>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93982" b="-1211"/>
            <a:stretch/>
          </p:blipFill>
          <p:spPr>
            <a:xfrm>
              <a:off x="2494785" y="3109943"/>
              <a:ext cx="3087630" cy="396607"/>
            </a:xfrm>
            <a:prstGeom prst="rect">
              <a:avLst/>
            </a:prstGeom>
          </p:spPr>
        </p:pic>
      </p:grpSp>
      <p:grpSp>
        <p:nvGrpSpPr>
          <p:cNvPr id="12" name="Group 11"/>
          <p:cNvGrpSpPr>
            <a:grpSpLocks noChangeAspect="1"/>
          </p:cNvGrpSpPr>
          <p:nvPr/>
        </p:nvGrpSpPr>
        <p:grpSpPr>
          <a:xfrm>
            <a:off x="4090795" y="1835422"/>
            <a:ext cx="3960000" cy="2768160"/>
            <a:chOff x="6096000" y="1995506"/>
            <a:chExt cx="3087630" cy="2158347"/>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35025" b="35256"/>
            <a:stretch/>
          </p:blipFill>
          <p:spPr>
            <a:xfrm>
              <a:off x="6096000" y="2202657"/>
              <a:ext cx="3087630" cy="1630496"/>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93982" b="-1211"/>
            <a:stretch/>
          </p:blipFill>
          <p:spPr>
            <a:xfrm>
              <a:off x="6096000" y="3757246"/>
              <a:ext cx="3087630" cy="396607"/>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73" b="94358"/>
            <a:stretch/>
          </p:blipFill>
          <p:spPr>
            <a:xfrm>
              <a:off x="6096000" y="1995506"/>
              <a:ext cx="3087630" cy="300037"/>
            </a:xfrm>
            <a:prstGeom prst="rect">
              <a:avLst/>
            </a:prstGeom>
          </p:spPr>
        </p:pic>
      </p:grpSp>
      <p:grpSp>
        <p:nvGrpSpPr>
          <p:cNvPr id="17" name="Group 16"/>
          <p:cNvGrpSpPr>
            <a:grpSpLocks noChangeAspect="1"/>
          </p:cNvGrpSpPr>
          <p:nvPr/>
        </p:nvGrpSpPr>
        <p:grpSpPr>
          <a:xfrm>
            <a:off x="8079177" y="1830737"/>
            <a:ext cx="3960000" cy="2758595"/>
            <a:chOff x="8666175" y="1348203"/>
            <a:chExt cx="3091500" cy="2153584"/>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65704" b="-860"/>
            <a:stretch/>
          </p:blipFill>
          <p:spPr>
            <a:xfrm>
              <a:off x="8666175" y="1572975"/>
              <a:ext cx="3087630" cy="1928812"/>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173" b="94358"/>
            <a:stretch/>
          </p:blipFill>
          <p:spPr>
            <a:xfrm>
              <a:off x="8670045" y="1348203"/>
              <a:ext cx="3087630" cy="300037"/>
            </a:xfrm>
            <a:prstGeom prst="rect">
              <a:avLst/>
            </a:prstGeom>
          </p:spPr>
        </p:pic>
      </p:grpSp>
      <mc:AlternateContent xmlns:mc="http://schemas.openxmlformats.org/markup-compatibility/2006" xmlns:a14="http://schemas.microsoft.com/office/drawing/2010/main">
        <mc:Choice Requires="a14">
          <p:sp>
            <p:nvSpPr>
              <p:cNvPr id="18" name="TextBox 17"/>
              <p:cNvSpPr txBox="1"/>
              <p:nvPr/>
            </p:nvSpPr>
            <p:spPr>
              <a:xfrm>
                <a:off x="741151" y="1119984"/>
                <a:ext cx="2743200" cy="646331"/>
              </a:xfrm>
              <a:prstGeom prst="rect">
                <a:avLst/>
              </a:prstGeom>
              <a:noFill/>
            </p:spPr>
            <p:txBody>
              <a:bodyPr wrap="square" rtlCol="0">
                <a:spAutoFit/>
              </a:bodyPr>
              <a:lstStyle/>
              <a:p>
                <a:pPr algn="ctr"/>
                <a:r>
                  <a:rPr lang="de-DE" b="1" dirty="0"/>
                  <a:t>Response </a:t>
                </a:r>
                <a:r>
                  <a:rPr lang="de-DE" b="1" dirty="0" err="1"/>
                  <a:t>to</a:t>
                </a:r>
                <a:r>
                  <a:rPr lang="de-DE" b="1" dirty="0"/>
                  <a:t> Doppler </a:t>
                </a:r>
                <a:r>
                  <a:rPr lang="de-DE" b="1" dirty="0" err="1"/>
                  <a:t>broadening</a:t>
                </a:r>
                <a:r>
                  <a:rPr lang="de-DE" b="1" dirty="0"/>
                  <a:t>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𝑻</m:t>
                        </m:r>
                      </m:e>
                      <m:sub>
                        <m:r>
                          <a:rPr lang="de-DE" b="1" i="1" smtClean="0">
                            <a:latin typeface="Cambria Math" panose="02040503050406030204" pitchFamily="18" charset="0"/>
                          </a:rPr>
                          <m:t>𝒊</m:t>
                        </m:r>
                      </m:sub>
                    </m:sSub>
                  </m:oMath>
                </a14:m>
                <a:r>
                  <a:rPr lang="en-US" b="1" dirty="0"/>
                  <a:t>)</a:t>
                </a:r>
              </a:p>
            </p:txBody>
          </p:sp>
        </mc:Choice>
        <mc:Fallback xmlns="">
          <p:sp>
            <p:nvSpPr>
              <p:cNvPr id="18" name="TextBox 17"/>
              <p:cNvSpPr txBox="1">
                <a:spLocks noRot="1" noChangeAspect="1" noMove="1" noResize="1" noEditPoints="1" noAdjustHandles="1" noChangeArrowheads="1" noChangeShapeType="1" noTextEdit="1"/>
              </p:cNvSpPr>
              <p:nvPr/>
            </p:nvSpPr>
            <p:spPr>
              <a:xfrm>
                <a:off x="741151" y="1119984"/>
                <a:ext cx="2743200" cy="646331"/>
              </a:xfrm>
              <a:prstGeom prst="rect">
                <a:avLst/>
              </a:prstGeom>
              <a:blipFill>
                <a:blip r:embed="rId3"/>
                <a:stretch>
                  <a:fillRect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236477" y="1181307"/>
                <a:ext cx="3666643" cy="646331"/>
              </a:xfrm>
              <a:prstGeom prst="rect">
                <a:avLst/>
              </a:prstGeom>
              <a:noFill/>
            </p:spPr>
            <p:txBody>
              <a:bodyPr wrap="square" rtlCol="0">
                <a:spAutoFit/>
              </a:bodyPr>
              <a:lstStyle/>
              <a:p>
                <a:pPr algn="ctr"/>
                <a:r>
                  <a:rPr lang="de-DE" b="1" dirty="0"/>
                  <a:t>Response </a:t>
                </a:r>
                <a:r>
                  <a:rPr lang="de-DE" b="1" dirty="0" err="1"/>
                  <a:t>to</a:t>
                </a:r>
                <a:r>
                  <a:rPr lang="de-DE" b="1" dirty="0"/>
                  <a:t> Zeeman </a:t>
                </a:r>
                <a:r>
                  <a:rPr lang="de-DE" b="1" dirty="0" err="1"/>
                  <a:t>splitting</a:t>
                </a:r>
                <a:r>
                  <a:rPr lang="de-DE" b="1" dirty="0"/>
                  <a:t> (</a:t>
                </a:r>
                <a14:m>
                  <m:oMath xmlns:m="http://schemas.openxmlformats.org/officeDocument/2006/math">
                    <m:r>
                      <a:rPr lang="de-DE" b="1" i="1" smtClean="0">
                        <a:latin typeface="Cambria Math" panose="02040503050406030204" pitchFamily="18" charset="0"/>
                      </a:rPr>
                      <m:t>𝑩</m:t>
                    </m:r>
                  </m:oMath>
                </a14:m>
                <a:r>
                  <a:rPr lang="en-US" b="1" dirty="0"/>
                  <a:t> &amp; field-sightline angle)</a:t>
                </a:r>
              </a:p>
            </p:txBody>
          </p:sp>
        </mc:Choice>
        <mc:Fallback xmlns="">
          <p:sp>
            <p:nvSpPr>
              <p:cNvPr id="19" name="TextBox 18"/>
              <p:cNvSpPr txBox="1">
                <a:spLocks noRot="1" noChangeAspect="1" noMove="1" noResize="1" noEditPoints="1" noAdjustHandles="1" noChangeArrowheads="1" noChangeShapeType="1" noTextEdit="1"/>
              </p:cNvSpPr>
              <p:nvPr/>
            </p:nvSpPr>
            <p:spPr>
              <a:xfrm>
                <a:off x="4236477" y="1181307"/>
                <a:ext cx="3666643" cy="646331"/>
              </a:xfrm>
              <a:prstGeom prst="rect">
                <a:avLst/>
              </a:prstGeom>
              <a:blipFill>
                <a:blip r:embed="rId4"/>
                <a:stretch>
                  <a:fillRect t="-5660" b="-14151"/>
                </a:stretch>
              </a:blipFill>
            </p:spPr>
            <p:txBody>
              <a:bodyPr/>
              <a:lstStyle/>
              <a:p>
                <a:r>
                  <a:rPr lang="en-US">
                    <a:noFill/>
                  </a:rPr>
                  <a:t> </a:t>
                </a:r>
              </a:p>
            </p:txBody>
          </p:sp>
        </mc:Fallback>
      </mc:AlternateContent>
      <p:sp>
        <p:nvSpPr>
          <p:cNvPr id="20" name="TextBox 19"/>
          <p:cNvSpPr txBox="1"/>
          <p:nvPr/>
        </p:nvSpPr>
        <p:spPr>
          <a:xfrm>
            <a:off x="8429181" y="1179785"/>
            <a:ext cx="3182957" cy="646331"/>
          </a:xfrm>
          <a:prstGeom prst="rect">
            <a:avLst/>
          </a:prstGeom>
          <a:noFill/>
        </p:spPr>
        <p:txBody>
          <a:bodyPr wrap="square" rtlCol="0">
            <a:spAutoFit/>
          </a:bodyPr>
          <a:lstStyle/>
          <a:p>
            <a:pPr algn="ctr"/>
            <a:r>
              <a:rPr lang="de-DE" b="1" dirty="0"/>
              <a:t>Relative </a:t>
            </a:r>
            <a:r>
              <a:rPr lang="de-DE" b="1" dirty="0" err="1"/>
              <a:t>sensitivity</a:t>
            </a:r>
            <a:r>
              <a:rPr lang="de-DE" b="1" dirty="0"/>
              <a:t> </a:t>
            </a:r>
            <a:r>
              <a:rPr lang="de-DE" b="1" dirty="0" err="1"/>
              <a:t>to</a:t>
            </a:r>
            <a:r>
              <a:rPr lang="de-DE" b="1" dirty="0"/>
              <a:t> Doppler </a:t>
            </a:r>
            <a:r>
              <a:rPr lang="de-DE" b="1" dirty="0" err="1"/>
              <a:t>vs</a:t>
            </a:r>
            <a:r>
              <a:rPr lang="de-DE" b="1" dirty="0"/>
              <a:t> Zeeman</a:t>
            </a:r>
            <a:endParaRPr lang="en-US" b="1" dirty="0"/>
          </a:p>
        </p:txBody>
      </p:sp>
      <p:sp>
        <p:nvSpPr>
          <p:cNvPr id="9" name="Slide Number Placeholder 8">
            <a:extLst>
              <a:ext uri="{FF2B5EF4-FFF2-40B4-BE49-F238E27FC236}">
                <a16:creationId xmlns:a16="http://schemas.microsoft.com/office/drawing/2014/main" id="{21919D3B-7BF3-572F-3898-6B83DE42EAAC}"/>
              </a:ext>
            </a:extLst>
          </p:cNvPr>
          <p:cNvSpPr>
            <a:spLocks noGrp="1"/>
          </p:cNvSpPr>
          <p:nvPr>
            <p:ph type="sldNum" sz="quarter" idx="11"/>
          </p:nvPr>
        </p:nvSpPr>
        <p:spPr/>
        <p:txBody>
          <a:bodyPr/>
          <a:lstStyle/>
          <a:p>
            <a:fld id="{7CAF8605-79AF-49D8-801C-80CE61886099}" type="slidenum">
              <a:rPr lang="de-DE" smtClean="0"/>
              <a:pPr/>
              <a:t>11</a:t>
            </a:fld>
            <a:endParaRPr lang="de-DE"/>
          </a:p>
        </p:txBody>
      </p:sp>
      <p:sp>
        <p:nvSpPr>
          <p:cNvPr id="13" name="Content Placeholder 3">
            <a:extLst>
              <a:ext uri="{FF2B5EF4-FFF2-40B4-BE49-F238E27FC236}">
                <a16:creationId xmlns:a16="http://schemas.microsoft.com/office/drawing/2014/main" id="{D142F188-95DB-1212-C437-14E5FF9AA2B0}"/>
              </a:ext>
            </a:extLst>
          </p:cNvPr>
          <p:cNvSpPr txBox="1">
            <a:spLocks/>
          </p:cNvSpPr>
          <p:nvPr/>
        </p:nvSpPr>
        <p:spPr>
          <a:xfrm>
            <a:off x="433195" y="5355650"/>
            <a:ext cx="3359112" cy="12666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3"/>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dirty="0"/>
              <a:t>Sensitivity to Doppler broadening increases monotonically with increasing group delay</a:t>
            </a:r>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79E985-7142-3D2E-AE37-154A7FE95E15}"/>
                  </a:ext>
                </a:extLst>
              </p:cNvPr>
              <p:cNvSpPr txBox="1"/>
              <p:nvPr/>
            </p:nvSpPr>
            <p:spPr>
              <a:xfrm>
                <a:off x="1307813" y="4656538"/>
                <a:ext cx="1332031" cy="571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𝜁</m:t>
                              </m:r>
                            </m:e>
                            <m:sub>
                              <m:r>
                                <a:rPr lang="en-US" b="0" i="1" smtClean="0">
                                  <a:latin typeface="Cambria Math" panose="02040503050406030204" pitchFamily="18" charset="0"/>
                                </a:rPr>
                                <m:t>𝐷</m:t>
                              </m:r>
                            </m:sub>
                          </m:sSub>
                        </m:den>
                      </m:f>
                      <m:f>
                        <m:fPr>
                          <m:ctrlPr>
                            <a:rPr lang="en-US" b="0" i="1" smtClean="0">
                              <a:latin typeface="Cambria Math" panose="02040503050406030204" pitchFamily="18" charset="0"/>
                            </a:rPr>
                          </m:ctrlPr>
                        </m:fPr>
                        <m:num>
                          <m:r>
                            <m:rPr>
                              <m:nor/>
                            </m:rPr>
                            <a:rPr lang="en-US" b="0" i="0" smtClean="0">
                              <a:latin typeface="Cambria Math" panose="02040503050406030204" pitchFamily="18" charset="0"/>
                            </a:rPr>
                            <m:t>d</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𝜁</m:t>
                              </m:r>
                            </m:e>
                            <m:sub>
                              <m:r>
                                <a:rPr lang="en-US" b="0" i="1" smtClean="0">
                                  <a:latin typeface="Cambria Math" panose="02040503050406030204" pitchFamily="18" charset="0"/>
                                </a:rPr>
                                <m:t>𝐷</m:t>
                              </m:r>
                            </m:sub>
                          </m:sSub>
                        </m:num>
                        <m:den>
                          <m:r>
                            <m:rPr>
                              <m:nor/>
                            </m:rPr>
                            <a:rPr lang="en-US" b="0" i="0" smtClean="0">
                              <a:latin typeface="Cambria Math" panose="02040503050406030204" pitchFamily="18" charset="0"/>
                            </a:rPr>
                            <m:t>d</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den>
                      </m:f>
                    </m:oMath>
                  </m:oMathPara>
                </a14:m>
                <a:endParaRPr lang="en-US" dirty="0"/>
              </a:p>
            </p:txBody>
          </p:sp>
        </mc:Choice>
        <mc:Fallback xmlns="">
          <p:sp>
            <p:nvSpPr>
              <p:cNvPr id="15" name="TextBox 14">
                <a:extLst>
                  <a:ext uri="{FF2B5EF4-FFF2-40B4-BE49-F238E27FC236}">
                    <a16:creationId xmlns:a16="http://schemas.microsoft.com/office/drawing/2014/main" id="{4879E985-7142-3D2E-AE37-154A7FE95E15}"/>
                  </a:ext>
                </a:extLst>
              </p:cNvPr>
              <p:cNvSpPr txBox="1">
                <a:spLocks noRot="1" noChangeAspect="1" noMove="1" noResize="1" noEditPoints="1" noAdjustHandles="1" noChangeArrowheads="1" noChangeShapeType="1" noTextEdit="1"/>
              </p:cNvSpPr>
              <p:nvPr/>
            </p:nvSpPr>
            <p:spPr>
              <a:xfrm>
                <a:off x="1307813" y="4656538"/>
                <a:ext cx="1332031" cy="5717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BFEFF58-4810-6E13-E07D-7CF0AA345CEF}"/>
                  </a:ext>
                </a:extLst>
              </p:cNvPr>
              <p:cNvSpPr txBox="1"/>
              <p:nvPr/>
            </p:nvSpPr>
            <p:spPr>
              <a:xfrm>
                <a:off x="5441664" y="4590133"/>
                <a:ext cx="1493486" cy="571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𝐵</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𝜁</m:t>
                              </m:r>
                            </m:e>
                            <m:sub>
                              <m:r>
                                <a:rPr lang="en-US" b="0" i="1" smtClean="0">
                                  <a:latin typeface="Cambria Math" panose="02040503050406030204" pitchFamily="18" charset="0"/>
                                </a:rPr>
                                <m:t>𝑀𝑍</m:t>
                              </m:r>
                            </m:sub>
                          </m:sSub>
                        </m:den>
                      </m:f>
                      <m:f>
                        <m:fPr>
                          <m:ctrlPr>
                            <a:rPr lang="en-US" b="0" i="1" smtClean="0">
                              <a:latin typeface="Cambria Math" panose="02040503050406030204" pitchFamily="18" charset="0"/>
                            </a:rPr>
                          </m:ctrlPr>
                        </m:fPr>
                        <m:num>
                          <m:r>
                            <m:rPr>
                              <m:nor/>
                            </m:rPr>
                            <a:rPr lang="en-US" b="0" i="0" smtClean="0">
                              <a:latin typeface="Cambria Math" panose="02040503050406030204" pitchFamily="18" charset="0"/>
                            </a:rPr>
                            <m:t>d</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𝜁</m:t>
                              </m:r>
                            </m:e>
                            <m:sub>
                              <m:r>
                                <a:rPr lang="en-US" b="0" i="1" smtClean="0">
                                  <a:latin typeface="Cambria Math" panose="02040503050406030204" pitchFamily="18" charset="0"/>
                                </a:rPr>
                                <m:t>𝑀𝑍</m:t>
                              </m:r>
                            </m:sub>
                          </m:sSub>
                        </m:num>
                        <m:den>
                          <m:r>
                            <m:rPr>
                              <m:nor/>
                            </m:rPr>
                            <a:rPr lang="en-US" b="0" i="0" smtClean="0">
                              <a:latin typeface="Cambria Math" panose="02040503050406030204" pitchFamily="18" charset="0"/>
                            </a:rPr>
                            <m:t>d</m:t>
                          </m:r>
                          <m:r>
                            <a:rPr lang="en-US" b="0" i="1" smtClean="0">
                              <a:latin typeface="Cambria Math" panose="02040503050406030204" pitchFamily="18" charset="0"/>
                            </a:rPr>
                            <m:t>𝐵</m:t>
                          </m:r>
                        </m:den>
                      </m:f>
                    </m:oMath>
                  </m:oMathPara>
                </a14:m>
                <a:endParaRPr lang="en-US" dirty="0"/>
              </a:p>
            </p:txBody>
          </p:sp>
        </mc:Choice>
        <mc:Fallback xmlns="">
          <p:sp>
            <p:nvSpPr>
              <p:cNvPr id="21" name="TextBox 20">
                <a:extLst>
                  <a:ext uri="{FF2B5EF4-FFF2-40B4-BE49-F238E27FC236}">
                    <a16:creationId xmlns:a16="http://schemas.microsoft.com/office/drawing/2014/main" id="{4BFEFF58-4810-6E13-E07D-7CF0AA345CEF}"/>
                  </a:ext>
                </a:extLst>
              </p:cNvPr>
              <p:cNvSpPr txBox="1">
                <a:spLocks noRot="1" noChangeAspect="1" noMove="1" noResize="1" noEditPoints="1" noAdjustHandles="1" noChangeArrowheads="1" noChangeShapeType="1" noTextEdit="1"/>
              </p:cNvSpPr>
              <p:nvPr/>
            </p:nvSpPr>
            <p:spPr>
              <a:xfrm>
                <a:off x="5441664" y="4590133"/>
                <a:ext cx="1493486" cy="5717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41A660A-1F41-BAD9-0073-996E360F46D3}"/>
                  </a:ext>
                </a:extLst>
              </p:cNvPr>
              <p:cNvSpPr txBox="1"/>
              <p:nvPr/>
            </p:nvSpPr>
            <p:spPr>
              <a:xfrm>
                <a:off x="9364906" y="4733566"/>
                <a:ext cx="1383584" cy="3041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𝐵</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𝐵</m:t>
                              </m:r>
                            </m:sub>
                          </m:sSub>
                        </m:den>
                      </m:f>
                    </m:oMath>
                  </m:oMathPara>
                </a14:m>
                <a:endParaRPr lang="en-US" dirty="0"/>
              </a:p>
            </p:txBody>
          </p:sp>
        </mc:Choice>
        <mc:Fallback xmlns="">
          <p:sp>
            <p:nvSpPr>
              <p:cNvPr id="23" name="TextBox 22">
                <a:extLst>
                  <a:ext uri="{FF2B5EF4-FFF2-40B4-BE49-F238E27FC236}">
                    <a16:creationId xmlns:a16="http://schemas.microsoft.com/office/drawing/2014/main" id="{541A660A-1F41-BAD9-0073-996E360F46D3}"/>
                  </a:ext>
                </a:extLst>
              </p:cNvPr>
              <p:cNvSpPr txBox="1">
                <a:spLocks noRot="1" noChangeAspect="1" noMove="1" noResize="1" noEditPoints="1" noAdjustHandles="1" noChangeArrowheads="1" noChangeShapeType="1" noTextEdit="1"/>
              </p:cNvSpPr>
              <p:nvPr/>
            </p:nvSpPr>
            <p:spPr>
              <a:xfrm>
                <a:off x="9364906" y="4733566"/>
                <a:ext cx="1383584" cy="304186"/>
              </a:xfrm>
              <a:prstGeom prst="rect">
                <a:avLst/>
              </a:prstGeom>
              <a:blipFill>
                <a:blip r:embed="rId7"/>
                <a:stretch>
                  <a:fillRect l="-1322" t="-159184" r="-31278" b="-2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3">
                <a:extLst>
                  <a:ext uri="{FF2B5EF4-FFF2-40B4-BE49-F238E27FC236}">
                    <a16:creationId xmlns:a16="http://schemas.microsoft.com/office/drawing/2014/main" id="{D49B5249-15DB-FD15-7402-A971CB69FAB6}"/>
                  </a:ext>
                </a:extLst>
              </p:cNvPr>
              <p:cNvSpPr txBox="1">
                <a:spLocks/>
              </p:cNvSpPr>
              <p:nvPr/>
            </p:nvSpPr>
            <p:spPr>
              <a:xfrm>
                <a:off x="8816748" y="5181985"/>
                <a:ext cx="2923304" cy="12765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3"/>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Specific group delays give higher sensitivity to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oMath>
                </a14:m>
                <a:r>
                  <a:rPr lang="en-US" dirty="0"/>
                  <a:t> than </a:t>
                </a:r>
                <a14:m>
                  <m:oMath xmlns:m="http://schemas.openxmlformats.org/officeDocument/2006/math">
                    <m:r>
                      <a:rPr lang="en-US" b="0" i="1" smtClean="0">
                        <a:latin typeface="Cambria Math" panose="02040503050406030204" pitchFamily="18" charset="0"/>
                      </a:rPr>
                      <m:t>𝐵</m:t>
                    </m:r>
                  </m:oMath>
                </a14:m>
                <a:r>
                  <a:rPr lang="en-US" dirty="0"/>
                  <a:t> in the relevant 2–3 T range</a:t>
                </a:r>
              </a:p>
            </p:txBody>
          </p:sp>
        </mc:Choice>
        <mc:Fallback xmlns="">
          <p:sp>
            <p:nvSpPr>
              <p:cNvPr id="24" name="Content Placeholder 3">
                <a:extLst>
                  <a:ext uri="{FF2B5EF4-FFF2-40B4-BE49-F238E27FC236}">
                    <a16:creationId xmlns:a16="http://schemas.microsoft.com/office/drawing/2014/main" id="{D49B5249-15DB-FD15-7402-A971CB69FAB6}"/>
                  </a:ext>
                </a:extLst>
              </p:cNvPr>
              <p:cNvSpPr txBox="1">
                <a:spLocks noRot="1" noChangeAspect="1" noMove="1" noResize="1" noEditPoints="1" noAdjustHandles="1" noChangeArrowheads="1" noChangeShapeType="1" noTextEdit="1"/>
              </p:cNvSpPr>
              <p:nvPr/>
            </p:nvSpPr>
            <p:spPr>
              <a:xfrm>
                <a:off x="8816748" y="5181985"/>
                <a:ext cx="2923304" cy="1276567"/>
              </a:xfrm>
              <a:prstGeom prst="rect">
                <a:avLst/>
              </a:prstGeom>
              <a:blipFill>
                <a:blip r:embed="rId8"/>
                <a:stretch>
                  <a:fillRect l="-1667" t="-2392" b="-957"/>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356D38CF-EBC0-7554-B47F-91521A201FF1}"/>
              </a:ext>
            </a:extLst>
          </p:cNvPr>
          <p:cNvSpPr/>
          <p:nvPr/>
        </p:nvSpPr>
        <p:spPr>
          <a:xfrm>
            <a:off x="9798518" y="2118655"/>
            <a:ext cx="452387" cy="1976264"/>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3">
            <a:extLst>
              <a:ext uri="{FF2B5EF4-FFF2-40B4-BE49-F238E27FC236}">
                <a16:creationId xmlns:a16="http://schemas.microsoft.com/office/drawing/2014/main" id="{66F04E47-EC1F-EC88-5DD9-A6F35DF7F58E}"/>
              </a:ext>
            </a:extLst>
          </p:cNvPr>
          <p:cNvSpPr txBox="1">
            <a:spLocks/>
          </p:cNvSpPr>
          <p:nvPr/>
        </p:nvSpPr>
        <p:spPr>
          <a:xfrm>
            <a:off x="9029190" y="6362798"/>
            <a:ext cx="2443429" cy="4052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3"/>
              </a:buClr>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6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2620 waves chosen</a:t>
            </a:r>
          </a:p>
        </p:txBody>
      </p:sp>
    </p:spTree>
    <p:extLst>
      <p:ext uri="{BB962C8B-B14F-4D97-AF65-F5344CB8AC3E}">
        <p14:creationId xmlns:p14="http://schemas.microsoft.com/office/powerpoint/2010/main" val="23226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C35309F-2A75-2084-BE95-4027AE64D336}"/>
                  </a:ext>
                </a:extLst>
              </p:cNvPr>
              <p:cNvSpPr>
                <a:spLocks noGrp="1"/>
              </p:cNvSpPr>
              <p:nvPr>
                <p:ph type="title"/>
              </p:nvPr>
            </p:nvSpPr>
            <p:spPr/>
            <p:txBody>
              <a:bodyPr/>
              <a:lstStyle/>
              <a:p>
                <a:r>
                  <a:rPr lang="en-US" dirty="0"/>
                  <a:t>Multi-delay CIS approach increases the available spectral information, improving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𝑻</m:t>
                        </m:r>
                      </m:e>
                      <m:sub>
                        <m:r>
                          <a:rPr lang="en-US" b="1" i="1" smtClean="0">
                            <a:latin typeface="Cambria Math" panose="02040503050406030204" pitchFamily="18" charset="0"/>
                          </a:rPr>
                          <m:t>𝒊</m:t>
                        </m:r>
                      </m:sub>
                    </m:sSub>
                  </m:oMath>
                </a14:m>
                <a:r>
                  <a:rPr lang="en-US" dirty="0"/>
                  <a:t> measurement accuracy</a:t>
                </a:r>
              </a:p>
            </p:txBody>
          </p:sp>
        </mc:Choice>
        <mc:Fallback xmlns="">
          <p:sp>
            <p:nvSpPr>
              <p:cNvPr id="2" name="Title 1">
                <a:extLst>
                  <a:ext uri="{FF2B5EF4-FFF2-40B4-BE49-F238E27FC236}">
                    <a16:creationId xmlns:a16="http://schemas.microsoft.com/office/drawing/2014/main" id="{8C35309F-2A75-2084-BE95-4027AE64D336}"/>
                  </a:ext>
                </a:extLst>
              </p:cNvPr>
              <p:cNvSpPr>
                <a:spLocks noGrp="1" noRot="1" noChangeAspect="1" noMove="1" noResize="1" noEditPoints="1" noAdjustHandles="1" noChangeArrowheads="1" noChangeShapeType="1" noTextEdit="1"/>
              </p:cNvSpPr>
              <p:nvPr>
                <p:ph type="title"/>
              </p:nvPr>
            </p:nvSpPr>
            <p:spPr>
              <a:blipFill>
                <a:blip r:embed="rId2"/>
                <a:stretch>
                  <a:fillRect l="-920" t="-4965" b="-1631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729450A2-1169-2D9C-ACF0-A477685A2A0D}"/>
              </a:ext>
            </a:extLst>
          </p:cNvPr>
          <p:cNvSpPr>
            <a:spLocks noGrp="1"/>
          </p:cNvSpPr>
          <p:nvPr>
            <p:ph type="ftr" sz="quarter" idx="12"/>
          </p:nvPr>
        </p:nvSpPr>
        <p:spPr/>
        <p:txBody>
          <a:bodyPr/>
          <a:lstStyle/>
          <a:p>
            <a:r>
              <a:rPr lang="de-DE"/>
              <a:t>D.M. Kriete | HTPD | April 22, 2024</a:t>
            </a:r>
            <a:endParaRPr lang="de-DE" dirty="0"/>
          </a:p>
        </p:txBody>
      </p:sp>
      <p:sp>
        <p:nvSpPr>
          <p:cNvPr id="5" name="Slide Number Placeholder 4">
            <a:extLst>
              <a:ext uri="{FF2B5EF4-FFF2-40B4-BE49-F238E27FC236}">
                <a16:creationId xmlns:a16="http://schemas.microsoft.com/office/drawing/2014/main" id="{6C1AD579-14B4-EB52-D5E5-001B796956C7}"/>
              </a:ext>
            </a:extLst>
          </p:cNvPr>
          <p:cNvSpPr>
            <a:spLocks noGrp="1"/>
          </p:cNvSpPr>
          <p:nvPr>
            <p:ph type="sldNum" sz="quarter" idx="11"/>
          </p:nvPr>
        </p:nvSpPr>
        <p:spPr/>
        <p:txBody>
          <a:bodyPr/>
          <a:lstStyle/>
          <a:p>
            <a:fld id="{7CAF8605-79AF-49D8-801C-80CE61886099}" type="slidenum">
              <a:rPr lang="de-DE" smtClean="0"/>
              <a:pPr/>
              <a:t>12</a:t>
            </a:fld>
            <a:endParaRPr lang="de-DE"/>
          </a:p>
        </p:txBody>
      </p:sp>
      <p:sp>
        <p:nvSpPr>
          <p:cNvPr id="9" name="TextBox 8">
            <a:extLst>
              <a:ext uri="{FF2B5EF4-FFF2-40B4-BE49-F238E27FC236}">
                <a16:creationId xmlns:a16="http://schemas.microsoft.com/office/drawing/2014/main" id="{E3AF3418-47C0-6F1F-4643-816113C8D317}"/>
              </a:ext>
            </a:extLst>
          </p:cNvPr>
          <p:cNvSpPr txBox="1"/>
          <p:nvPr/>
        </p:nvSpPr>
        <p:spPr>
          <a:xfrm>
            <a:off x="105792" y="1246832"/>
            <a:ext cx="5668136" cy="646331"/>
          </a:xfrm>
          <a:prstGeom prst="rect">
            <a:avLst/>
          </a:prstGeom>
          <a:noFill/>
        </p:spPr>
        <p:txBody>
          <a:bodyPr wrap="square">
            <a:spAutoFit/>
          </a:bodyPr>
          <a:lstStyle/>
          <a:p>
            <a:pPr algn="ctr"/>
            <a:r>
              <a:rPr lang="de-DE" dirty="0"/>
              <a:t>Multi-delay CIS approach</a:t>
            </a:r>
            <a:r>
              <a:rPr lang="de-DE" baseline="30000" dirty="0"/>
              <a:t>1</a:t>
            </a:r>
            <a:r>
              <a:rPr lang="de-DE" dirty="0"/>
              <a:t> </a:t>
            </a:r>
            <a:r>
              <a:rPr lang="de-DE" dirty="0" err="1"/>
              <a:t>obtains</a:t>
            </a:r>
            <a:r>
              <a:rPr lang="de-DE" dirty="0"/>
              <a:t> </a:t>
            </a:r>
            <a:r>
              <a:rPr lang="de-DE" dirty="0" err="1"/>
              <a:t>spectral</a:t>
            </a:r>
            <a:r>
              <a:rPr lang="de-DE" dirty="0"/>
              <a:t> </a:t>
            </a:r>
            <a:r>
              <a:rPr lang="de-DE" dirty="0" err="1"/>
              <a:t>information</a:t>
            </a:r>
            <a:r>
              <a:rPr lang="de-DE" dirty="0"/>
              <a:t> at 4x </a:t>
            </a:r>
            <a:r>
              <a:rPr lang="de-DE" dirty="0" err="1"/>
              <a:t>as</a:t>
            </a:r>
            <a:r>
              <a:rPr lang="de-DE" dirty="0"/>
              <a:t> </a:t>
            </a:r>
            <a:r>
              <a:rPr lang="de-DE" dirty="0" err="1"/>
              <a:t>many</a:t>
            </a:r>
            <a:r>
              <a:rPr lang="de-DE" dirty="0"/>
              <a:t> </a:t>
            </a:r>
            <a:r>
              <a:rPr lang="de-DE" dirty="0" err="1"/>
              <a:t>delays</a:t>
            </a:r>
            <a:r>
              <a:rPr lang="de-DE" dirty="0"/>
              <a:t> </a:t>
            </a:r>
            <a:r>
              <a:rPr lang="de-DE" dirty="0" err="1"/>
              <a:t>as</a:t>
            </a:r>
            <a:r>
              <a:rPr lang="de-DE" dirty="0"/>
              <a:t> conventional CIS</a:t>
            </a:r>
          </a:p>
        </p:txBody>
      </p:sp>
      <p:sp>
        <p:nvSpPr>
          <p:cNvPr id="10" name="TextBox 9">
            <a:extLst>
              <a:ext uri="{FF2B5EF4-FFF2-40B4-BE49-F238E27FC236}">
                <a16:creationId xmlns:a16="http://schemas.microsoft.com/office/drawing/2014/main" id="{C26365A3-1E60-1AF8-DB4C-88223534D792}"/>
              </a:ext>
            </a:extLst>
          </p:cNvPr>
          <p:cNvSpPr txBox="1"/>
          <p:nvPr/>
        </p:nvSpPr>
        <p:spPr>
          <a:xfrm>
            <a:off x="-26123" y="6577969"/>
            <a:ext cx="3467359" cy="307777"/>
          </a:xfrm>
          <a:prstGeom prst="rect">
            <a:avLst/>
          </a:prstGeom>
          <a:noFill/>
        </p:spPr>
        <p:txBody>
          <a:bodyPr wrap="none" rtlCol="0">
            <a:spAutoFit/>
          </a:bodyPr>
          <a:lstStyle/>
          <a:p>
            <a:r>
              <a:rPr lang="de-DE" sz="1400" baseline="30000" dirty="0"/>
              <a:t>1</a:t>
            </a:r>
            <a:r>
              <a:rPr lang="de-DE" sz="1400" dirty="0"/>
              <a:t>J.S. </a:t>
            </a:r>
            <a:r>
              <a:rPr lang="de-DE" sz="1400" dirty="0" err="1"/>
              <a:t>Allcock</a:t>
            </a:r>
            <a:r>
              <a:rPr lang="de-DE" sz="1400" dirty="0"/>
              <a:t> et al., RSI </a:t>
            </a:r>
            <a:r>
              <a:rPr lang="de-DE" sz="1400" b="1" dirty="0"/>
              <a:t>92</a:t>
            </a:r>
            <a:r>
              <a:rPr lang="de-DE" sz="1400" dirty="0"/>
              <a:t> 073506 (2021)</a:t>
            </a:r>
            <a:endParaRPr lang="en-US" sz="1400" dirty="0"/>
          </a:p>
        </p:txBody>
      </p:sp>
      <p:grpSp>
        <p:nvGrpSpPr>
          <p:cNvPr id="11" name="Group 10">
            <a:extLst>
              <a:ext uri="{FF2B5EF4-FFF2-40B4-BE49-F238E27FC236}">
                <a16:creationId xmlns:a16="http://schemas.microsoft.com/office/drawing/2014/main" id="{720349E2-9C58-F66F-8B38-C14C9A4AEC6F}"/>
              </a:ext>
            </a:extLst>
          </p:cNvPr>
          <p:cNvGrpSpPr>
            <a:grpSpLocks noChangeAspect="1"/>
          </p:cNvGrpSpPr>
          <p:nvPr/>
        </p:nvGrpSpPr>
        <p:grpSpPr>
          <a:xfrm>
            <a:off x="282434" y="1879620"/>
            <a:ext cx="5781603" cy="2333567"/>
            <a:chOff x="12474639" y="2486719"/>
            <a:chExt cx="3942870" cy="1591419"/>
          </a:xfrm>
        </p:grpSpPr>
        <p:pic>
          <p:nvPicPr>
            <p:cNvPr id="12" name="Picture 11">
              <a:extLst>
                <a:ext uri="{FF2B5EF4-FFF2-40B4-BE49-F238E27FC236}">
                  <a16:creationId xmlns:a16="http://schemas.microsoft.com/office/drawing/2014/main" id="{39DD7DB5-0DF1-0A08-675E-571C54929131}"/>
                </a:ext>
              </a:extLst>
            </p:cNvPr>
            <p:cNvPicPr>
              <a:picLocks noChangeAspect="1"/>
            </p:cNvPicPr>
            <p:nvPr/>
          </p:nvPicPr>
          <p:blipFill>
            <a:blip r:embed="rId3"/>
            <a:stretch>
              <a:fillRect/>
            </a:stretch>
          </p:blipFill>
          <p:spPr>
            <a:xfrm>
              <a:off x="15928763" y="2662812"/>
              <a:ext cx="365760" cy="359430"/>
            </a:xfrm>
            <a:prstGeom prst="rect">
              <a:avLst/>
            </a:prstGeom>
          </p:spPr>
        </p:pic>
        <p:pic>
          <p:nvPicPr>
            <p:cNvPr id="13" name="Picture 12">
              <a:extLst>
                <a:ext uri="{FF2B5EF4-FFF2-40B4-BE49-F238E27FC236}">
                  <a16:creationId xmlns:a16="http://schemas.microsoft.com/office/drawing/2014/main" id="{D9C681FD-7B21-A9E4-AC65-1D1ACF353322}"/>
                </a:ext>
              </a:extLst>
            </p:cNvPr>
            <p:cNvPicPr>
              <a:picLocks noChangeAspect="1"/>
            </p:cNvPicPr>
            <p:nvPr/>
          </p:nvPicPr>
          <p:blipFill>
            <a:blip r:embed="rId4"/>
            <a:stretch>
              <a:fillRect/>
            </a:stretch>
          </p:blipFill>
          <p:spPr>
            <a:xfrm>
              <a:off x="15853904" y="3095952"/>
              <a:ext cx="365760" cy="382440"/>
            </a:xfrm>
            <a:prstGeom prst="rect">
              <a:avLst/>
            </a:prstGeom>
          </p:spPr>
        </p:pic>
        <p:cxnSp>
          <p:nvCxnSpPr>
            <p:cNvPr id="14" name="Straight Connector 13">
              <a:extLst>
                <a:ext uri="{FF2B5EF4-FFF2-40B4-BE49-F238E27FC236}">
                  <a16:creationId xmlns:a16="http://schemas.microsoft.com/office/drawing/2014/main" id="{A710BFF8-095F-D5E8-C9B4-F121A0474C29}"/>
                </a:ext>
              </a:extLst>
            </p:cNvPr>
            <p:cNvCxnSpPr>
              <a:cxnSpLocks/>
            </p:cNvCxnSpPr>
            <p:nvPr/>
          </p:nvCxnSpPr>
          <p:spPr>
            <a:xfrm flipV="1">
              <a:off x="15853904" y="2662812"/>
              <a:ext cx="74859" cy="43314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F5D4B56-B6B5-205A-6927-02E57C6EDD97}"/>
                </a:ext>
              </a:extLst>
            </p:cNvPr>
            <p:cNvSpPr/>
            <p:nvPr/>
          </p:nvSpPr>
          <p:spPr>
            <a:xfrm>
              <a:off x="15857079" y="3094812"/>
              <a:ext cx="182880" cy="19600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484FBE4-8E41-A284-CC3E-907092114083}"/>
                </a:ext>
              </a:extLst>
            </p:cNvPr>
            <p:cNvCxnSpPr>
              <a:cxnSpLocks/>
            </p:cNvCxnSpPr>
            <p:nvPr/>
          </p:nvCxnSpPr>
          <p:spPr>
            <a:xfrm flipV="1">
              <a:off x="16036784" y="3019067"/>
              <a:ext cx="251389" cy="27413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5B07ED4-578D-4DF2-A467-79B10FB399A3}"/>
                </a:ext>
              </a:extLst>
            </p:cNvPr>
            <p:cNvSpPr txBox="1"/>
            <p:nvPr/>
          </p:nvSpPr>
          <p:spPr>
            <a:xfrm>
              <a:off x="15415553" y="2486719"/>
              <a:ext cx="1001956" cy="146926"/>
            </a:xfrm>
            <a:prstGeom prst="rect">
              <a:avLst/>
            </a:prstGeom>
            <a:noFill/>
          </p:spPr>
          <p:txBody>
            <a:bodyPr wrap="square" rtlCol="0">
              <a:spAutoFit/>
            </a:bodyPr>
            <a:lstStyle/>
            <a:p>
              <a:pPr algn="ctr"/>
              <a:r>
                <a:rPr lang="en-US" sz="800" dirty="0" err="1"/>
                <a:t>Micropolarizer</a:t>
              </a:r>
              <a:r>
                <a:rPr lang="en-US" sz="800" dirty="0"/>
                <a:t> grid</a:t>
              </a:r>
            </a:p>
          </p:txBody>
        </p:sp>
        <p:pic>
          <p:nvPicPr>
            <p:cNvPr id="18" name="Picture 17">
              <a:extLst>
                <a:ext uri="{FF2B5EF4-FFF2-40B4-BE49-F238E27FC236}">
                  <a16:creationId xmlns:a16="http://schemas.microsoft.com/office/drawing/2014/main" id="{C0817B3A-2754-FE94-9910-4F02A6A90806}"/>
                </a:ext>
              </a:extLst>
            </p:cNvPr>
            <p:cNvPicPr>
              <a:picLocks noChangeAspect="1"/>
            </p:cNvPicPr>
            <p:nvPr/>
          </p:nvPicPr>
          <p:blipFill>
            <a:blip r:embed="rId5"/>
            <a:srcRect/>
            <a:stretch/>
          </p:blipFill>
          <p:spPr>
            <a:xfrm>
              <a:off x="12474639" y="2784248"/>
              <a:ext cx="3017519" cy="1293890"/>
            </a:xfrm>
            <a:prstGeom prst="rect">
              <a:avLst/>
            </a:prstGeom>
          </p:spPr>
        </p:pic>
        <p:cxnSp>
          <p:nvCxnSpPr>
            <p:cNvPr id="19" name="Straight Connector 18">
              <a:extLst>
                <a:ext uri="{FF2B5EF4-FFF2-40B4-BE49-F238E27FC236}">
                  <a16:creationId xmlns:a16="http://schemas.microsoft.com/office/drawing/2014/main" id="{E018E397-2BFE-3EF1-6F93-64C58511A6A0}"/>
                </a:ext>
              </a:extLst>
            </p:cNvPr>
            <p:cNvCxnSpPr>
              <a:cxnSpLocks/>
            </p:cNvCxnSpPr>
            <p:nvPr/>
          </p:nvCxnSpPr>
          <p:spPr>
            <a:xfrm flipV="1">
              <a:off x="15474950" y="3093720"/>
              <a:ext cx="384175" cy="10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3AD775-AB14-F916-9136-D21A4885D408}"/>
                </a:ext>
              </a:extLst>
            </p:cNvPr>
            <p:cNvCxnSpPr>
              <a:cxnSpLocks/>
            </p:cNvCxnSpPr>
            <p:nvPr/>
          </p:nvCxnSpPr>
          <p:spPr>
            <a:xfrm>
              <a:off x="15474950" y="3360823"/>
              <a:ext cx="380365" cy="111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740A4E1-0079-23A1-5A66-1CEA95F721B9}"/>
                </a:ext>
              </a:extLst>
            </p:cNvPr>
            <p:cNvSpPr txBox="1"/>
            <p:nvPr/>
          </p:nvSpPr>
          <p:spPr>
            <a:xfrm>
              <a:off x="13890454" y="2684932"/>
              <a:ext cx="762153" cy="146926"/>
            </a:xfrm>
            <a:prstGeom prst="rect">
              <a:avLst/>
            </a:prstGeom>
            <a:noFill/>
          </p:spPr>
          <p:txBody>
            <a:bodyPr wrap="square">
              <a:spAutoFit/>
            </a:bodyPr>
            <a:lstStyle/>
            <a:p>
              <a:r>
                <a:rPr lang="en-US" sz="800" b="1" dirty="0">
                  <a:solidFill>
                    <a:srgbClr val="B273CF"/>
                  </a:solidFill>
                </a:rPr>
                <a:t>Polarizer #1</a:t>
              </a:r>
              <a:endParaRPr lang="en-US" sz="800" dirty="0"/>
            </a:p>
          </p:txBody>
        </p:sp>
        <p:sp>
          <p:nvSpPr>
            <p:cNvPr id="22" name="TextBox 21">
              <a:extLst>
                <a:ext uri="{FF2B5EF4-FFF2-40B4-BE49-F238E27FC236}">
                  <a16:creationId xmlns:a16="http://schemas.microsoft.com/office/drawing/2014/main" id="{E462B3C7-672A-B150-A812-EB8D8D76842B}"/>
                </a:ext>
              </a:extLst>
            </p:cNvPr>
            <p:cNvSpPr txBox="1"/>
            <p:nvPr/>
          </p:nvSpPr>
          <p:spPr>
            <a:xfrm>
              <a:off x="14348513" y="2680160"/>
              <a:ext cx="762153" cy="146926"/>
            </a:xfrm>
            <a:prstGeom prst="rect">
              <a:avLst/>
            </a:prstGeom>
            <a:noFill/>
          </p:spPr>
          <p:txBody>
            <a:bodyPr wrap="square">
              <a:spAutoFit/>
            </a:bodyPr>
            <a:lstStyle/>
            <a:p>
              <a:r>
                <a:rPr lang="en-US" sz="800" b="1" dirty="0">
                  <a:solidFill>
                    <a:srgbClr val="B273CF"/>
                  </a:solidFill>
                </a:rPr>
                <a:t>Polarizer #2</a:t>
              </a:r>
              <a:endParaRPr lang="en-US" sz="800" dirty="0"/>
            </a:p>
          </p:txBody>
        </p:sp>
        <p:sp>
          <p:nvSpPr>
            <p:cNvPr id="23" name="TextBox 22">
              <a:extLst>
                <a:ext uri="{FF2B5EF4-FFF2-40B4-BE49-F238E27FC236}">
                  <a16:creationId xmlns:a16="http://schemas.microsoft.com/office/drawing/2014/main" id="{8DE5B960-12D9-8B58-5400-381B5253DDE3}"/>
                </a:ext>
              </a:extLst>
            </p:cNvPr>
            <p:cNvSpPr txBox="1"/>
            <p:nvPr/>
          </p:nvSpPr>
          <p:spPr>
            <a:xfrm>
              <a:off x="13903696" y="2767787"/>
              <a:ext cx="762153" cy="230883"/>
            </a:xfrm>
            <a:prstGeom prst="rect">
              <a:avLst/>
            </a:prstGeom>
            <a:noFill/>
          </p:spPr>
          <p:txBody>
            <a:bodyPr wrap="square">
              <a:spAutoFit/>
            </a:bodyPr>
            <a:lstStyle/>
            <a:p>
              <a:pPr algn="ctr"/>
              <a:r>
                <a:rPr lang="en-US" sz="800" b="1" dirty="0">
                  <a:solidFill>
                    <a:srgbClr val="00BA6A"/>
                  </a:solidFill>
                </a:rPr>
                <a:t>Crystal #1 (displacer)</a:t>
              </a:r>
              <a:endParaRPr lang="en-US" sz="800" dirty="0"/>
            </a:p>
          </p:txBody>
        </p:sp>
        <p:sp>
          <p:nvSpPr>
            <p:cNvPr id="24" name="TextBox 23">
              <a:extLst>
                <a:ext uri="{FF2B5EF4-FFF2-40B4-BE49-F238E27FC236}">
                  <a16:creationId xmlns:a16="http://schemas.microsoft.com/office/drawing/2014/main" id="{18690D04-E9BF-1B45-A282-A374A53296BB}"/>
                </a:ext>
              </a:extLst>
            </p:cNvPr>
            <p:cNvSpPr txBox="1"/>
            <p:nvPr/>
          </p:nvSpPr>
          <p:spPr>
            <a:xfrm>
              <a:off x="14516713" y="2762774"/>
              <a:ext cx="762153" cy="146926"/>
            </a:xfrm>
            <a:prstGeom prst="rect">
              <a:avLst/>
            </a:prstGeom>
            <a:noFill/>
          </p:spPr>
          <p:txBody>
            <a:bodyPr wrap="square">
              <a:spAutoFit/>
            </a:bodyPr>
            <a:lstStyle/>
            <a:p>
              <a:pPr algn="ctr"/>
              <a:r>
                <a:rPr lang="en-US" sz="800" b="1" dirty="0">
                  <a:solidFill>
                    <a:srgbClr val="00BA6A"/>
                  </a:solidFill>
                </a:rPr>
                <a:t>Crystal #2 (delay)</a:t>
              </a:r>
              <a:endParaRPr lang="en-US" sz="800" dirty="0"/>
            </a:p>
          </p:txBody>
        </p:sp>
        <p:sp>
          <p:nvSpPr>
            <p:cNvPr id="25" name="TextBox 24">
              <a:extLst>
                <a:ext uri="{FF2B5EF4-FFF2-40B4-BE49-F238E27FC236}">
                  <a16:creationId xmlns:a16="http://schemas.microsoft.com/office/drawing/2014/main" id="{FDCD3FF8-3EDB-72E2-8604-1BBD00E92064}"/>
                </a:ext>
              </a:extLst>
            </p:cNvPr>
            <p:cNvSpPr txBox="1"/>
            <p:nvPr/>
          </p:nvSpPr>
          <p:spPr>
            <a:xfrm>
              <a:off x="13290679" y="2696180"/>
              <a:ext cx="762153" cy="146926"/>
            </a:xfrm>
            <a:prstGeom prst="rect">
              <a:avLst/>
            </a:prstGeom>
            <a:noFill/>
          </p:spPr>
          <p:txBody>
            <a:bodyPr wrap="square">
              <a:spAutoFit/>
            </a:bodyPr>
            <a:lstStyle/>
            <a:p>
              <a:pPr algn="ctr"/>
              <a:r>
                <a:rPr lang="en-US" sz="800" b="1" dirty="0">
                  <a:solidFill>
                    <a:schemeClr val="tx1">
                      <a:lumMod val="50000"/>
                      <a:lumOff val="50000"/>
                    </a:schemeClr>
                  </a:solidFill>
                </a:rPr>
                <a:t>Filter wheel</a:t>
              </a:r>
              <a:endParaRPr lang="en-US" sz="800" dirty="0">
                <a:solidFill>
                  <a:schemeClr val="tx1">
                    <a:lumMod val="50000"/>
                    <a:lumOff val="50000"/>
                  </a:schemeClr>
                </a:solidFill>
              </a:endParaRPr>
            </a:p>
          </p:txBody>
        </p:sp>
        <p:sp>
          <p:nvSpPr>
            <p:cNvPr id="26" name="TextBox 25">
              <a:extLst>
                <a:ext uri="{FF2B5EF4-FFF2-40B4-BE49-F238E27FC236}">
                  <a16:creationId xmlns:a16="http://schemas.microsoft.com/office/drawing/2014/main" id="{9E3BA84D-AA82-407A-E569-6DE238711BC6}"/>
                </a:ext>
              </a:extLst>
            </p:cNvPr>
            <p:cNvSpPr txBox="1"/>
            <p:nvPr/>
          </p:nvSpPr>
          <p:spPr>
            <a:xfrm>
              <a:off x="13229389" y="2924977"/>
              <a:ext cx="690993" cy="146926"/>
            </a:xfrm>
            <a:prstGeom prst="rect">
              <a:avLst/>
            </a:prstGeom>
            <a:noFill/>
          </p:spPr>
          <p:txBody>
            <a:bodyPr wrap="square">
              <a:spAutoFit/>
            </a:bodyPr>
            <a:lstStyle/>
            <a:p>
              <a:pPr algn="ctr"/>
              <a:r>
                <a:rPr lang="en-US" sz="800" b="1" dirty="0"/>
                <a:t>Collimating lens</a:t>
              </a:r>
              <a:endParaRPr lang="en-US" sz="800" dirty="0"/>
            </a:p>
          </p:txBody>
        </p:sp>
        <p:sp>
          <p:nvSpPr>
            <p:cNvPr id="27" name="TextBox 26">
              <a:extLst>
                <a:ext uri="{FF2B5EF4-FFF2-40B4-BE49-F238E27FC236}">
                  <a16:creationId xmlns:a16="http://schemas.microsoft.com/office/drawing/2014/main" id="{D6331BFE-C32F-CFCF-B7FC-A9750E94EFB4}"/>
                </a:ext>
              </a:extLst>
            </p:cNvPr>
            <p:cNvSpPr txBox="1"/>
            <p:nvPr/>
          </p:nvSpPr>
          <p:spPr>
            <a:xfrm>
              <a:off x="14640894" y="2948588"/>
              <a:ext cx="582376" cy="146926"/>
            </a:xfrm>
            <a:prstGeom prst="rect">
              <a:avLst/>
            </a:prstGeom>
            <a:noFill/>
          </p:spPr>
          <p:txBody>
            <a:bodyPr wrap="square">
              <a:spAutoFit/>
            </a:bodyPr>
            <a:lstStyle/>
            <a:p>
              <a:pPr algn="ctr"/>
              <a:r>
                <a:rPr lang="en-US" sz="800" b="1" dirty="0"/>
                <a:t>Camera lens</a:t>
              </a:r>
              <a:endParaRPr lang="en-US" sz="800" dirty="0"/>
            </a:p>
          </p:txBody>
        </p:sp>
        <p:sp>
          <p:nvSpPr>
            <p:cNvPr id="28" name="TextBox 27">
              <a:extLst>
                <a:ext uri="{FF2B5EF4-FFF2-40B4-BE49-F238E27FC236}">
                  <a16:creationId xmlns:a16="http://schemas.microsoft.com/office/drawing/2014/main" id="{B19528C2-9080-13D7-B497-5FC3DC507AAD}"/>
                </a:ext>
              </a:extLst>
            </p:cNvPr>
            <p:cNvSpPr txBox="1"/>
            <p:nvPr/>
          </p:nvSpPr>
          <p:spPr>
            <a:xfrm>
              <a:off x="15278696" y="2730890"/>
              <a:ext cx="686631" cy="314841"/>
            </a:xfrm>
            <a:prstGeom prst="rect">
              <a:avLst/>
            </a:prstGeom>
            <a:noFill/>
          </p:spPr>
          <p:txBody>
            <a:bodyPr wrap="square">
              <a:spAutoFit/>
            </a:bodyPr>
            <a:lstStyle/>
            <a:p>
              <a:pPr algn="ctr"/>
              <a:r>
                <a:rPr lang="en-US" sz="800" b="1" dirty="0"/>
                <a:t>Camera with </a:t>
              </a:r>
              <a:r>
                <a:rPr lang="en-US" sz="800" b="1" dirty="0" err="1"/>
                <a:t>micropolarizer</a:t>
              </a:r>
              <a:r>
                <a:rPr lang="en-US" sz="800" b="1" dirty="0"/>
                <a:t> sensor</a:t>
              </a:r>
              <a:endParaRPr lang="en-US" sz="800" dirty="0"/>
            </a:p>
          </p:txBody>
        </p:sp>
        <p:cxnSp>
          <p:nvCxnSpPr>
            <p:cNvPr id="29" name="Straight Arrow Connector 28">
              <a:extLst>
                <a:ext uri="{FF2B5EF4-FFF2-40B4-BE49-F238E27FC236}">
                  <a16:creationId xmlns:a16="http://schemas.microsoft.com/office/drawing/2014/main" id="{5A7B9E70-4D02-6550-0D98-22D7C9D0CAEF}"/>
                </a:ext>
              </a:extLst>
            </p:cNvPr>
            <p:cNvCxnSpPr>
              <a:cxnSpLocks/>
            </p:cNvCxnSpPr>
            <p:nvPr/>
          </p:nvCxnSpPr>
          <p:spPr>
            <a:xfrm>
              <a:off x="14040962" y="2816076"/>
              <a:ext cx="6376" cy="278633"/>
            </a:xfrm>
            <a:prstGeom prst="straightConnector1">
              <a:avLst/>
            </a:prstGeom>
            <a:ln w="9525">
              <a:solidFill>
                <a:srgbClr val="B273CF"/>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951791-DEF7-36C3-6712-F668E64B30EB}"/>
                </a:ext>
              </a:extLst>
            </p:cNvPr>
            <p:cNvCxnSpPr>
              <a:cxnSpLocks/>
            </p:cNvCxnSpPr>
            <p:nvPr/>
          </p:nvCxnSpPr>
          <p:spPr>
            <a:xfrm flipH="1">
              <a:off x="14432832" y="2823341"/>
              <a:ext cx="114898" cy="265992"/>
            </a:xfrm>
            <a:prstGeom prst="straightConnector1">
              <a:avLst/>
            </a:prstGeom>
            <a:ln w="9525">
              <a:solidFill>
                <a:srgbClr val="B273CF"/>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6F1456B-D400-C422-0081-F92D68C161BB}"/>
                </a:ext>
              </a:extLst>
            </p:cNvPr>
            <p:cNvCxnSpPr>
              <a:cxnSpLocks/>
            </p:cNvCxnSpPr>
            <p:nvPr/>
          </p:nvCxnSpPr>
          <p:spPr>
            <a:xfrm flipH="1">
              <a:off x="14180260" y="2998470"/>
              <a:ext cx="36755" cy="164309"/>
            </a:xfrm>
            <a:prstGeom prst="straightConnector1">
              <a:avLst/>
            </a:prstGeom>
            <a:ln w="9525">
              <a:solidFill>
                <a:srgbClr val="00BA6A"/>
              </a:solidFill>
              <a:tailEnd type="triangle" w="sm"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E205D9B-C4ED-8B53-BCEE-2D38C3DE3027}"/>
                </a:ext>
              </a:extLst>
            </p:cNvPr>
            <p:cNvSpPr txBox="1"/>
            <p:nvPr/>
          </p:nvSpPr>
          <p:spPr>
            <a:xfrm>
              <a:off x="14583001" y="2860120"/>
              <a:ext cx="839560" cy="146926"/>
            </a:xfrm>
            <a:prstGeom prst="rect">
              <a:avLst/>
            </a:prstGeom>
            <a:noFill/>
          </p:spPr>
          <p:txBody>
            <a:bodyPr wrap="square">
              <a:spAutoFit/>
            </a:bodyPr>
            <a:lstStyle/>
            <a:p>
              <a:pPr algn="ctr"/>
              <a:r>
                <a:rPr lang="en-US" sz="800" b="1" dirty="0">
                  <a:solidFill>
                    <a:srgbClr val="3089F7"/>
                  </a:solidFill>
                </a:rPr>
                <a:t>Quarter-wave plate</a:t>
              </a:r>
              <a:endParaRPr lang="en-US" sz="800" dirty="0">
                <a:solidFill>
                  <a:srgbClr val="3089F7"/>
                </a:solidFill>
              </a:endParaRPr>
            </a:p>
          </p:txBody>
        </p:sp>
        <p:cxnSp>
          <p:nvCxnSpPr>
            <p:cNvPr id="33" name="Straight Arrow Connector 32">
              <a:extLst>
                <a:ext uri="{FF2B5EF4-FFF2-40B4-BE49-F238E27FC236}">
                  <a16:creationId xmlns:a16="http://schemas.microsoft.com/office/drawing/2014/main" id="{0258AB8C-2F51-0229-CF00-3648ADDF5B47}"/>
                </a:ext>
              </a:extLst>
            </p:cNvPr>
            <p:cNvCxnSpPr>
              <a:cxnSpLocks/>
            </p:cNvCxnSpPr>
            <p:nvPr/>
          </p:nvCxnSpPr>
          <p:spPr>
            <a:xfrm flipH="1">
              <a:off x="15392400" y="2973735"/>
              <a:ext cx="85989" cy="222855"/>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8F649F9-633A-0E1F-2F55-322091AC29C6}"/>
                </a:ext>
              </a:extLst>
            </p:cNvPr>
            <p:cNvCxnSpPr>
              <a:cxnSpLocks/>
            </p:cNvCxnSpPr>
            <p:nvPr/>
          </p:nvCxnSpPr>
          <p:spPr>
            <a:xfrm flipH="1">
              <a:off x="14550905" y="2886788"/>
              <a:ext cx="77937" cy="197091"/>
            </a:xfrm>
            <a:prstGeom prst="straightConnector1">
              <a:avLst/>
            </a:prstGeom>
            <a:ln w="9525">
              <a:solidFill>
                <a:srgbClr val="00BA6A"/>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0904D52-A0DD-FAE0-521A-EB562EC01680}"/>
                </a:ext>
              </a:extLst>
            </p:cNvPr>
            <p:cNvCxnSpPr>
              <a:cxnSpLocks/>
            </p:cNvCxnSpPr>
            <p:nvPr/>
          </p:nvCxnSpPr>
          <p:spPr>
            <a:xfrm flipH="1">
              <a:off x="14651355" y="2983281"/>
              <a:ext cx="44246" cy="116154"/>
            </a:xfrm>
            <a:prstGeom prst="straightConnector1">
              <a:avLst/>
            </a:prstGeom>
            <a:ln w="9525">
              <a:solidFill>
                <a:srgbClr val="3089F7"/>
              </a:solidFill>
              <a:tailEnd type="triangle" w="sm" len="med"/>
            </a:ln>
          </p:spPr>
          <p:style>
            <a:lnRef idx="1">
              <a:schemeClr val="accent1"/>
            </a:lnRef>
            <a:fillRef idx="0">
              <a:schemeClr val="accent1"/>
            </a:fillRef>
            <a:effectRef idx="0">
              <a:schemeClr val="accent1"/>
            </a:effectRef>
            <a:fontRef idx="minor">
              <a:schemeClr val="tx1"/>
            </a:fontRef>
          </p:style>
        </p:cxnSp>
      </p:grpSp>
      <p:pic>
        <p:nvPicPr>
          <p:cNvPr id="38" name="Picture 37" descr="A black and white background with a black and white square&#10;&#10;Description automatically generated">
            <a:extLst>
              <a:ext uri="{FF2B5EF4-FFF2-40B4-BE49-F238E27FC236}">
                <a16:creationId xmlns:a16="http://schemas.microsoft.com/office/drawing/2014/main" id="{4B9DE65B-80D3-495D-7738-492DDB10C12D}"/>
              </a:ext>
            </a:extLst>
          </p:cNvPr>
          <p:cNvPicPr>
            <a:picLocks noChangeAspect="1"/>
          </p:cNvPicPr>
          <p:nvPr/>
        </p:nvPicPr>
        <p:blipFill>
          <a:blip r:embed="rId6"/>
          <a:stretch>
            <a:fillRect/>
          </a:stretch>
        </p:blipFill>
        <p:spPr>
          <a:xfrm>
            <a:off x="6554943" y="1523831"/>
            <a:ext cx="2935990" cy="2876797"/>
          </a:xfrm>
          <a:prstGeom prst="rect">
            <a:avLst/>
          </a:prstGeom>
        </p:spPr>
      </p:pic>
      <p:sp>
        <p:nvSpPr>
          <p:cNvPr id="39" name="TextBox 38">
            <a:extLst>
              <a:ext uri="{FF2B5EF4-FFF2-40B4-BE49-F238E27FC236}">
                <a16:creationId xmlns:a16="http://schemas.microsoft.com/office/drawing/2014/main" id="{C369FAFC-6D9C-00D1-8F55-F98DE1401235}"/>
              </a:ext>
            </a:extLst>
          </p:cNvPr>
          <p:cNvSpPr txBox="1"/>
          <p:nvPr/>
        </p:nvSpPr>
        <p:spPr>
          <a:xfrm>
            <a:off x="6485695" y="1169505"/>
            <a:ext cx="3005238" cy="369332"/>
          </a:xfrm>
          <a:prstGeom prst="rect">
            <a:avLst/>
          </a:prstGeom>
          <a:noFill/>
        </p:spPr>
        <p:txBody>
          <a:bodyPr wrap="square">
            <a:spAutoFit/>
          </a:bodyPr>
          <a:lstStyle/>
          <a:p>
            <a:pPr algn="ctr"/>
            <a:r>
              <a:rPr lang="de-DE" b="1" dirty="0"/>
              <a:t>Multi-delay fringe pattern</a:t>
            </a:r>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2415D7C5-46C5-C022-2AEF-C644740DC66D}"/>
                  </a:ext>
                </a:extLst>
              </p:cNvPr>
              <p:cNvSpPr txBox="1"/>
              <p:nvPr/>
            </p:nvSpPr>
            <p:spPr>
              <a:xfrm>
                <a:off x="6540391" y="1115218"/>
                <a:ext cx="5416118" cy="646331"/>
              </a:xfrm>
              <a:prstGeom prst="rect">
                <a:avLst/>
              </a:prstGeom>
              <a:noFill/>
            </p:spPr>
            <p:txBody>
              <a:bodyPr wrap="square" rtlCol="0">
                <a:spAutoFit/>
              </a:bodyPr>
              <a:lstStyle/>
              <a:p>
                <a:pPr algn="ctr"/>
                <a:r>
                  <a:rPr lang="en-US" b="1" dirty="0"/>
                  <a:t>Possible solutions for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𝑻</m:t>
                        </m:r>
                      </m:e>
                      <m:sub>
                        <m:r>
                          <a:rPr lang="en-US" b="1" i="1" smtClean="0">
                            <a:latin typeface="Cambria Math" panose="02040503050406030204" pitchFamily="18" charset="0"/>
                          </a:rPr>
                          <m:t>𝒊</m:t>
                        </m:r>
                      </m:sub>
                    </m:sSub>
                    <m:r>
                      <a:rPr lang="en-US" b="1" i="1" smtClean="0">
                        <a:latin typeface="Cambria Math" panose="02040503050406030204" pitchFamily="18" charset="0"/>
                      </a:rPr>
                      <m:t>=</m:t>
                    </m:r>
                    <m:r>
                      <a:rPr lang="en-US" b="1" i="1" smtClean="0">
                        <a:latin typeface="Cambria Math" panose="02040503050406030204" pitchFamily="18" charset="0"/>
                      </a:rPr>
                      <m:t>𝟑𝟎</m:t>
                    </m:r>
                    <m:r>
                      <a:rPr lang="en-US" b="1" i="1" smtClean="0">
                        <a:latin typeface="Cambria Math" panose="02040503050406030204" pitchFamily="18" charset="0"/>
                      </a:rPr>
                      <m:t> </m:t>
                    </m:r>
                    <m:r>
                      <m:rPr>
                        <m:nor/>
                      </m:rPr>
                      <a:rPr lang="en-US" b="1" i="0" smtClean="0">
                        <a:latin typeface="Cambria Math" panose="02040503050406030204" pitchFamily="18" charset="0"/>
                      </a:rPr>
                      <m:t>eV</m:t>
                    </m:r>
                  </m:oMath>
                </a14:m>
                <a:r>
                  <a:rPr lang="en-US" b="1" dirty="0"/>
                  <a:t> and </a:t>
                </a:r>
                <a14:m>
                  <m:oMath xmlns:m="http://schemas.openxmlformats.org/officeDocument/2006/math">
                    <m:r>
                      <a:rPr lang="en-US" b="1" i="1" smtClean="0">
                        <a:latin typeface="Cambria Math" panose="02040503050406030204" pitchFamily="18" charset="0"/>
                      </a:rPr>
                      <m:t>𝑩</m:t>
                    </m:r>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𝟓</m:t>
                    </m:r>
                    <m:r>
                      <a:rPr lang="en-US" b="1" i="1" smtClean="0">
                        <a:latin typeface="Cambria Math" panose="02040503050406030204" pitchFamily="18" charset="0"/>
                      </a:rPr>
                      <m:t> </m:t>
                    </m:r>
                    <m:r>
                      <m:rPr>
                        <m:nor/>
                      </m:rPr>
                      <a:rPr lang="en-US" b="1" i="0" smtClean="0">
                        <a:latin typeface="Cambria Math" panose="02040503050406030204" pitchFamily="18" charset="0"/>
                      </a:rPr>
                      <m:t>T</m:t>
                    </m:r>
                  </m:oMath>
                </a14:m>
                <a:r>
                  <a:rPr lang="en-US" b="1" dirty="0"/>
                  <a:t> (1% uncertainty in contrast measurement)</a:t>
                </a:r>
              </a:p>
            </p:txBody>
          </p:sp>
        </mc:Choice>
        <mc:Fallback xmlns="">
          <p:sp>
            <p:nvSpPr>
              <p:cNvPr id="92" name="TextBox 91">
                <a:extLst>
                  <a:ext uri="{FF2B5EF4-FFF2-40B4-BE49-F238E27FC236}">
                    <a16:creationId xmlns:a16="http://schemas.microsoft.com/office/drawing/2014/main" id="{2415D7C5-46C5-C022-2AEF-C644740DC66D}"/>
                  </a:ext>
                </a:extLst>
              </p:cNvPr>
              <p:cNvSpPr txBox="1">
                <a:spLocks noRot="1" noChangeAspect="1" noMove="1" noResize="1" noEditPoints="1" noAdjustHandles="1" noChangeArrowheads="1" noChangeShapeType="1" noTextEdit="1"/>
              </p:cNvSpPr>
              <p:nvPr/>
            </p:nvSpPr>
            <p:spPr>
              <a:xfrm>
                <a:off x="6540391" y="1115218"/>
                <a:ext cx="5416118" cy="646331"/>
              </a:xfrm>
              <a:prstGeom prst="rect">
                <a:avLst/>
              </a:prstGeom>
              <a:blipFill>
                <a:blip r:embed="rId7"/>
                <a:stretch>
                  <a:fillRect t="-3846" b="-13462"/>
                </a:stretch>
              </a:blipFill>
            </p:spPr>
            <p:txBody>
              <a:bodyPr/>
              <a:lstStyle/>
              <a:p>
                <a:r>
                  <a:rPr lang="en-US">
                    <a:noFill/>
                  </a:rPr>
                  <a:t> </a:t>
                </a:r>
              </a:p>
            </p:txBody>
          </p:sp>
        </mc:Fallback>
      </mc:AlternateContent>
      <p:pic>
        <p:nvPicPr>
          <p:cNvPr id="88" name="Picture 87" descr="A purple square with a black dot&#10;&#10;Description automatically generated">
            <a:extLst>
              <a:ext uri="{FF2B5EF4-FFF2-40B4-BE49-F238E27FC236}">
                <a16:creationId xmlns:a16="http://schemas.microsoft.com/office/drawing/2014/main" id="{A3005889-348C-5634-4454-C2815A16C7F2}"/>
              </a:ext>
            </a:extLst>
          </p:cNvPr>
          <p:cNvPicPr>
            <a:picLocks noChangeAspect="1"/>
          </p:cNvPicPr>
          <p:nvPr/>
        </p:nvPicPr>
        <p:blipFill rotWithShape="1">
          <a:blip r:embed="rId8"/>
          <a:srcRect r="752"/>
          <a:stretch/>
        </p:blipFill>
        <p:spPr>
          <a:xfrm>
            <a:off x="6139111" y="1713557"/>
            <a:ext cx="3428745" cy="2560320"/>
          </a:xfrm>
          <a:prstGeom prst="rect">
            <a:avLst/>
          </a:prstGeom>
        </p:spPr>
      </p:pic>
      <p:pic>
        <p:nvPicPr>
          <p:cNvPr id="95" name="Picture 94" descr="A screenshot of a video game&#10;&#10;Description automatically generated">
            <a:extLst>
              <a:ext uri="{FF2B5EF4-FFF2-40B4-BE49-F238E27FC236}">
                <a16:creationId xmlns:a16="http://schemas.microsoft.com/office/drawing/2014/main" id="{153EE16F-203D-6E3F-AA24-3443FF7F421C}"/>
              </a:ext>
            </a:extLst>
          </p:cNvPr>
          <p:cNvPicPr>
            <a:picLocks noChangeAspect="1"/>
          </p:cNvPicPr>
          <p:nvPr/>
        </p:nvPicPr>
        <p:blipFill>
          <a:blip r:embed="rId9"/>
          <a:stretch>
            <a:fillRect/>
          </a:stretch>
        </p:blipFill>
        <p:spPr>
          <a:xfrm>
            <a:off x="6140487" y="1714690"/>
            <a:ext cx="3454724" cy="2560320"/>
          </a:xfrm>
          <a:prstGeom prst="rect">
            <a:avLst/>
          </a:prstGeom>
        </p:spPr>
      </p:pic>
      <p:pic>
        <p:nvPicPr>
          <p:cNvPr id="78" name="Picture 77" descr="A screen shot of a screen&#10;&#10;Description automatically generated">
            <a:extLst>
              <a:ext uri="{FF2B5EF4-FFF2-40B4-BE49-F238E27FC236}">
                <a16:creationId xmlns:a16="http://schemas.microsoft.com/office/drawing/2014/main" id="{10264C58-A97F-39F9-9CDF-8659B10EC2B8}"/>
              </a:ext>
            </a:extLst>
          </p:cNvPr>
          <p:cNvPicPr>
            <a:picLocks noChangeAspect="1"/>
          </p:cNvPicPr>
          <p:nvPr/>
        </p:nvPicPr>
        <p:blipFill rotWithShape="1">
          <a:blip r:embed="rId10"/>
          <a:srcRect l="5939" r="20516" b="8902"/>
          <a:stretch/>
        </p:blipFill>
        <p:spPr>
          <a:xfrm>
            <a:off x="8937913" y="1724283"/>
            <a:ext cx="2540737" cy="2332412"/>
          </a:xfrm>
          <a:prstGeom prst="rect">
            <a:avLst/>
          </a:prstGeom>
        </p:spPr>
      </p:pic>
      <p:pic>
        <p:nvPicPr>
          <p:cNvPr id="82" name="Picture 81" descr="A screen shot of a computer screen&#10;&#10;Description automatically generated">
            <a:extLst>
              <a:ext uri="{FF2B5EF4-FFF2-40B4-BE49-F238E27FC236}">
                <a16:creationId xmlns:a16="http://schemas.microsoft.com/office/drawing/2014/main" id="{DF26D8BF-B9A9-79DD-ABC9-842FF2BDC1A5}"/>
              </a:ext>
            </a:extLst>
          </p:cNvPr>
          <p:cNvPicPr>
            <a:picLocks noChangeAspect="1"/>
          </p:cNvPicPr>
          <p:nvPr/>
        </p:nvPicPr>
        <p:blipFill rotWithShape="1">
          <a:blip r:embed="rId11"/>
          <a:srcRect l="5939" r="20516"/>
          <a:stretch/>
        </p:blipFill>
        <p:spPr>
          <a:xfrm>
            <a:off x="8951162" y="4082770"/>
            <a:ext cx="2540738" cy="2560320"/>
          </a:xfrm>
          <a:prstGeom prst="rect">
            <a:avLst/>
          </a:prstGeom>
        </p:spPr>
      </p:pic>
      <p:pic>
        <p:nvPicPr>
          <p:cNvPr id="86" name="Picture 85" descr="A screenshot of a video game&#10;&#10;Description automatically generated">
            <a:extLst>
              <a:ext uri="{FF2B5EF4-FFF2-40B4-BE49-F238E27FC236}">
                <a16:creationId xmlns:a16="http://schemas.microsoft.com/office/drawing/2014/main" id="{A7B21538-E7C7-D623-5908-07FFCA6D4413}"/>
              </a:ext>
            </a:extLst>
          </p:cNvPr>
          <p:cNvPicPr>
            <a:picLocks noChangeAspect="1"/>
          </p:cNvPicPr>
          <p:nvPr/>
        </p:nvPicPr>
        <p:blipFill rotWithShape="1">
          <a:blip r:embed="rId9"/>
          <a:srcRect r="20516" b="8902"/>
          <a:stretch/>
        </p:blipFill>
        <p:spPr>
          <a:xfrm>
            <a:off x="6139111" y="1713557"/>
            <a:ext cx="2745938" cy="2332412"/>
          </a:xfrm>
          <a:prstGeom prst="rect">
            <a:avLst/>
          </a:prstGeom>
        </p:spPr>
      </p:pic>
      <p:pic>
        <p:nvPicPr>
          <p:cNvPr id="90" name="Picture 89" descr="A purple and blue background with a black dot&#10;&#10;Description automatically generated">
            <a:extLst>
              <a:ext uri="{FF2B5EF4-FFF2-40B4-BE49-F238E27FC236}">
                <a16:creationId xmlns:a16="http://schemas.microsoft.com/office/drawing/2014/main" id="{48B246E5-D9B1-6028-A6FB-E4E0057E17D1}"/>
              </a:ext>
            </a:extLst>
          </p:cNvPr>
          <p:cNvPicPr>
            <a:picLocks noChangeAspect="1"/>
          </p:cNvPicPr>
          <p:nvPr/>
        </p:nvPicPr>
        <p:blipFill rotWithShape="1">
          <a:blip r:embed="rId12"/>
          <a:srcRect r="20516"/>
          <a:stretch/>
        </p:blipFill>
        <p:spPr>
          <a:xfrm>
            <a:off x="6139111" y="4082770"/>
            <a:ext cx="2745938" cy="2560320"/>
          </a:xfrm>
          <a:prstGeom prst="rect">
            <a:avLst/>
          </a:prstGeom>
        </p:spPr>
      </p:pic>
      <p:pic>
        <p:nvPicPr>
          <p:cNvPr id="91" name="Picture 90" descr="A purple square with a black dot&#10;&#10;Description automatically generated">
            <a:extLst>
              <a:ext uri="{FF2B5EF4-FFF2-40B4-BE49-F238E27FC236}">
                <a16:creationId xmlns:a16="http://schemas.microsoft.com/office/drawing/2014/main" id="{DEA07295-D828-A837-F6CA-DA4A488EF395}"/>
              </a:ext>
            </a:extLst>
          </p:cNvPr>
          <p:cNvPicPr>
            <a:picLocks noChangeAspect="1"/>
          </p:cNvPicPr>
          <p:nvPr/>
        </p:nvPicPr>
        <p:blipFill rotWithShape="1">
          <a:blip r:embed="rId8"/>
          <a:srcRect l="80678" r="1042"/>
          <a:stretch/>
        </p:blipFill>
        <p:spPr>
          <a:xfrm>
            <a:off x="11486800" y="2737701"/>
            <a:ext cx="676625" cy="2743200"/>
          </a:xfrm>
          <a:prstGeom prst="rect">
            <a:avLst/>
          </a:prstGeom>
        </p:spPr>
      </p:pic>
      <p:grpSp>
        <p:nvGrpSpPr>
          <p:cNvPr id="103" name="Group 102">
            <a:extLst>
              <a:ext uri="{FF2B5EF4-FFF2-40B4-BE49-F238E27FC236}">
                <a16:creationId xmlns:a16="http://schemas.microsoft.com/office/drawing/2014/main" id="{55C9D190-2D37-321D-806E-16372FC1F061}"/>
              </a:ext>
            </a:extLst>
          </p:cNvPr>
          <p:cNvGrpSpPr/>
          <p:nvPr/>
        </p:nvGrpSpPr>
        <p:grpSpPr>
          <a:xfrm>
            <a:off x="6268882" y="2047636"/>
            <a:ext cx="5492146" cy="4070267"/>
            <a:chOff x="6268882" y="2047636"/>
            <a:chExt cx="5492146" cy="4070267"/>
          </a:xfrm>
        </p:grpSpPr>
        <p:pic>
          <p:nvPicPr>
            <p:cNvPr id="97" name="Picture 96" descr="A colorful lines on a black background&#10;&#10;Description automatically generated">
              <a:extLst>
                <a:ext uri="{FF2B5EF4-FFF2-40B4-BE49-F238E27FC236}">
                  <a16:creationId xmlns:a16="http://schemas.microsoft.com/office/drawing/2014/main" id="{E6AF030A-3516-31A5-C237-FAAAE29A3054}"/>
                </a:ext>
              </a:extLst>
            </p:cNvPr>
            <p:cNvPicPr>
              <a:picLocks noChangeAspect="1"/>
            </p:cNvPicPr>
            <p:nvPr/>
          </p:nvPicPr>
          <p:blipFill>
            <a:blip r:embed="rId13"/>
            <a:stretch>
              <a:fillRect/>
            </a:stretch>
          </p:blipFill>
          <p:spPr>
            <a:xfrm>
              <a:off x="6268882" y="2047636"/>
              <a:ext cx="5492146" cy="4070267"/>
            </a:xfrm>
            <a:prstGeom prst="rect">
              <a:avLst/>
            </a:prstGeom>
          </p:spPr>
        </p:pic>
        <p:sp>
          <p:nvSpPr>
            <p:cNvPr id="98" name="Freeform: Shape 97">
              <a:extLst>
                <a:ext uri="{FF2B5EF4-FFF2-40B4-BE49-F238E27FC236}">
                  <a16:creationId xmlns:a16="http://schemas.microsoft.com/office/drawing/2014/main" id="{5EAD3545-9D58-7E2A-1E53-9F63EC937713}"/>
                </a:ext>
              </a:extLst>
            </p:cNvPr>
            <p:cNvSpPr/>
            <p:nvPr/>
          </p:nvSpPr>
          <p:spPr>
            <a:xfrm>
              <a:off x="8886825" y="3679031"/>
              <a:ext cx="800100" cy="245269"/>
            </a:xfrm>
            <a:custGeom>
              <a:avLst/>
              <a:gdLst>
                <a:gd name="connsiteX0" fmla="*/ 0 w 800100"/>
                <a:gd name="connsiteY0" fmla="*/ 0 h 245269"/>
                <a:gd name="connsiteX1" fmla="*/ 283369 w 800100"/>
                <a:gd name="connsiteY1" fmla="*/ 21432 h 245269"/>
                <a:gd name="connsiteX2" fmla="*/ 800100 w 800100"/>
                <a:gd name="connsiteY2" fmla="*/ 245269 h 245269"/>
                <a:gd name="connsiteX3" fmla="*/ 533400 w 800100"/>
                <a:gd name="connsiteY3" fmla="*/ 223838 h 245269"/>
                <a:gd name="connsiteX4" fmla="*/ 0 w 800100"/>
                <a:gd name="connsiteY4" fmla="*/ 0 h 24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245269">
                  <a:moveTo>
                    <a:pt x="0" y="0"/>
                  </a:moveTo>
                  <a:lnTo>
                    <a:pt x="283369" y="21432"/>
                  </a:lnTo>
                  <a:lnTo>
                    <a:pt x="800100" y="245269"/>
                  </a:lnTo>
                  <a:lnTo>
                    <a:pt x="533400" y="223838"/>
                  </a:lnTo>
                  <a:lnTo>
                    <a:pt x="0" y="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a:extLst>
                <a:ext uri="{FF2B5EF4-FFF2-40B4-BE49-F238E27FC236}">
                  <a16:creationId xmlns:a16="http://schemas.microsoft.com/office/drawing/2014/main" id="{03CB3722-B2BD-BC2F-E071-1224D508E7BB}"/>
                </a:ext>
              </a:extLst>
            </p:cNvPr>
            <p:cNvCxnSpPr>
              <a:cxnSpLocks/>
            </p:cNvCxnSpPr>
            <p:nvPr/>
          </p:nvCxnSpPr>
          <p:spPr>
            <a:xfrm flipV="1">
              <a:off x="8617697" y="3801665"/>
              <a:ext cx="554878" cy="70437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86122D40-1B23-9AA7-41BA-FC209050D729}"/>
                </a:ext>
              </a:extLst>
            </p:cNvPr>
            <p:cNvSpPr txBox="1"/>
            <p:nvPr/>
          </p:nvSpPr>
          <p:spPr>
            <a:xfrm>
              <a:off x="7052533" y="4410910"/>
              <a:ext cx="2412564" cy="923330"/>
            </a:xfrm>
            <a:prstGeom prst="rect">
              <a:avLst/>
            </a:prstGeom>
            <a:noFill/>
          </p:spPr>
          <p:txBody>
            <a:bodyPr wrap="square" rtlCol="0">
              <a:spAutoFit/>
            </a:bodyPr>
            <a:lstStyle/>
            <a:p>
              <a:pPr algn="ctr"/>
              <a:r>
                <a:rPr lang="en-US" dirty="0"/>
                <a:t>solution space using information from all four group delays</a:t>
              </a:r>
            </a:p>
          </p:txBody>
        </p:sp>
      </p:grpSp>
      <mc:AlternateContent xmlns:mc="http://schemas.openxmlformats.org/markup-compatibility/2006" xmlns:a14="http://schemas.microsoft.com/office/drawing/2010/main">
        <mc:Choice Requires="a14">
          <p:sp>
            <p:nvSpPr>
              <p:cNvPr id="104" name="Content Placeholder 4">
                <a:extLst>
                  <a:ext uri="{FF2B5EF4-FFF2-40B4-BE49-F238E27FC236}">
                    <a16:creationId xmlns:a16="http://schemas.microsoft.com/office/drawing/2014/main" id="{BE150AD9-FCA4-57ED-DDF6-FB0ADBCEDB61}"/>
                  </a:ext>
                </a:extLst>
              </p:cNvPr>
              <p:cNvSpPr>
                <a:spLocks noGrp="1"/>
              </p:cNvSpPr>
              <p:nvPr>
                <p:ph sz="quarter" idx="13"/>
              </p:nvPr>
            </p:nvSpPr>
            <p:spPr>
              <a:xfrm>
                <a:off x="495044" y="4350773"/>
                <a:ext cx="5317548" cy="2110863"/>
              </a:xfrm>
            </p:spPr>
            <p:txBody>
              <a:bodyPr>
                <a:normAutofit lnSpcReduction="10000"/>
              </a:bodyPr>
              <a:lstStyle/>
              <a:p>
                <a:pPr marL="0" indent="0">
                  <a:buNone/>
                </a:pPr>
                <a:r>
                  <a:rPr lang="en-US" dirty="0"/>
                  <a:t>Combination of linear carrier (crystal #1) and pixelated carrier (crystal #2) interferometry</a:t>
                </a:r>
              </a:p>
              <a:p>
                <a:r>
                  <a:rPr lang="en-US" sz="1600" dirty="0"/>
                  <a:t>Polarizers plus crystal #1 encode spectra into linear fringes at </a:t>
                </a:r>
                <a14:m>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𝑁</m:t>
                            </m:r>
                          </m:e>
                        </m:acc>
                      </m:e>
                      <m:sub>
                        <m:r>
                          <a:rPr lang="en-US" sz="1600" b="0" i="1" smtClean="0">
                            <a:latin typeface="Cambria Math" panose="02040503050406030204" pitchFamily="18" charset="0"/>
                          </a:rPr>
                          <m:t>1</m:t>
                        </m:r>
                      </m:sub>
                    </m:sSub>
                  </m:oMath>
                </a14:m>
                <a:r>
                  <a:rPr lang="en-US" sz="1600" dirty="0"/>
                  <a:t> </a:t>
                </a:r>
              </a:p>
              <a:p>
                <a:r>
                  <a:rPr lang="en-US" sz="1600" dirty="0"/>
                  <a:t>Crystal #2, QWP, and polarization camera encode spectra into pixelated fringes at </a:t>
                </a:r>
                <a14:m>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𝑁</m:t>
                            </m:r>
                          </m:e>
                        </m:acc>
                      </m:e>
                      <m:sub>
                        <m:r>
                          <a:rPr lang="en-US" sz="1600" b="0" i="1" smtClean="0">
                            <a:latin typeface="Cambria Math" panose="02040503050406030204" pitchFamily="18" charset="0"/>
                          </a:rPr>
                          <m:t>2</m:t>
                        </m:r>
                      </m:sub>
                    </m:sSub>
                  </m:oMath>
                </a14:m>
                <a:endParaRPr lang="en-US" sz="1600" dirty="0"/>
              </a:p>
              <a:p>
                <a:r>
                  <a:rPr lang="en-US" sz="1600" dirty="0"/>
                  <a:t>Fringes multiplied together → information also encoded at </a:t>
                </a:r>
                <a14:m>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𝑁</m:t>
                            </m:r>
                          </m:e>
                        </m:acc>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𝑁</m:t>
                            </m:r>
                          </m:e>
                        </m:acc>
                      </m:e>
                      <m:sub>
                        <m:r>
                          <a:rPr lang="en-US" sz="1600" b="0" i="1" smtClean="0">
                            <a:latin typeface="Cambria Math" panose="02040503050406030204" pitchFamily="18" charset="0"/>
                          </a:rPr>
                          <m:t>2</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𝑁</m:t>
                            </m:r>
                          </m:e>
                        </m:acc>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𝑁</m:t>
                            </m:r>
                          </m:e>
                        </m:acc>
                      </m:e>
                      <m:sub>
                        <m:r>
                          <a:rPr lang="en-US" sz="1600" i="1">
                            <a:latin typeface="Cambria Math" panose="02040503050406030204" pitchFamily="18" charset="0"/>
                          </a:rPr>
                          <m:t>1</m:t>
                        </m:r>
                      </m:sub>
                    </m:sSub>
                  </m:oMath>
                </a14:m>
                <a:endParaRPr lang="en-US" sz="1600" dirty="0"/>
              </a:p>
            </p:txBody>
          </p:sp>
        </mc:Choice>
        <mc:Fallback xmlns="">
          <p:sp>
            <p:nvSpPr>
              <p:cNvPr id="104" name="Content Placeholder 4">
                <a:extLst>
                  <a:ext uri="{FF2B5EF4-FFF2-40B4-BE49-F238E27FC236}">
                    <a16:creationId xmlns:a16="http://schemas.microsoft.com/office/drawing/2014/main" id="{BE150AD9-FCA4-57ED-DDF6-FB0ADBCEDB61}"/>
                  </a:ext>
                </a:extLst>
              </p:cNvPr>
              <p:cNvSpPr>
                <a:spLocks noGrp="1" noRot="1" noChangeAspect="1" noMove="1" noResize="1" noEditPoints="1" noAdjustHandles="1" noChangeArrowheads="1" noChangeShapeType="1" noTextEdit="1"/>
              </p:cNvSpPr>
              <p:nvPr>
                <p:ph sz="quarter" idx="13"/>
              </p:nvPr>
            </p:nvSpPr>
            <p:spPr>
              <a:xfrm>
                <a:off x="495044" y="4350773"/>
                <a:ext cx="5317548" cy="2110863"/>
              </a:xfrm>
              <a:blipFill>
                <a:blip r:embed="rId14"/>
                <a:stretch>
                  <a:fillRect l="-916" t="-2890" r="-573" b="-1734"/>
                </a:stretch>
              </a:blipFill>
            </p:spPr>
            <p:txBody>
              <a:bodyPr/>
              <a:lstStyle/>
              <a:p>
                <a:r>
                  <a:rPr lang="en-US">
                    <a:noFill/>
                  </a:rPr>
                  <a:t> </a:t>
                </a:r>
              </a:p>
            </p:txBody>
          </p:sp>
        </mc:Fallback>
      </mc:AlternateContent>
    </p:spTree>
    <p:extLst>
      <p:ext uri="{BB962C8B-B14F-4D97-AF65-F5344CB8AC3E}">
        <p14:creationId xmlns:p14="http://schemas.microsoft.com/office/powerpoint/2010/main" val="35371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fill="hold" nodeType="clickEffect">
                                  <p:stCondLst>
                                    <p:cond delay="0"/>
                                  </p:stCondLst>
                                  <p:childTnLst>
                                    <p:animMotion origin="layout" path="M 4.16667E-6 2.59259E-6 L 0.11211 0.18703 " pathEditMode="relative" rAng="0" ptsTypes="AA">
                                      <p:cBhvr>
                                        <p:cTn id="48" dur="500" fill="hold"/>
                                        <p:tgtEl>
                                          <p:spTgt spid="86"/>
                                        </p:tgtEl>
                                        <p:attrNameLst>
                                          <p:attrName>ppt_x</p:attrName>
                                          <p:attrName>ppt_y</p:attrName>
                                        </p:attrNameLst>
                                      </p:cBhvr>
                                      <p:rCtr x="5599" y="9352"/>
                                    </p:animMotion>
                                  </p:childTnLst>
                                </p:cTn>
                              </p:par>
                              <p:par>
                                <p:cTn id="49" presetID="42" presetClass="path" presetSubtype="0" fill="hold" nodeType="withEffect">
                                  <p:stCondLst>
                                    <p:cond delay="0"/>
                                  </p:stCondLst>
                                  <p:childTnLst>
                                    <p:animMotion origin="layout" path="M 4.16667E-7 3.7037E-6 L -0.10846 0.18657 " pathEditMode="relative" rAng="0" ptsTypes="AA">
                                      <p:cBhvr>
                                        <p:cTn id="50" dur="500" fill="hold"/>
                                        <p:tgtEl>
                                          <p:spTgt spid="78"/>
                                        </p:tgtEl>
                                        <p:attrNameLst>
                                          <p:attrName>ppt_x</p:attrName>
                                          <p:attrName>ppt_y</p:attrName>
                                        </p:attrNameLst>
                                      </p:cBhvr>
                                      <p:rCtr x="-5430" y="9329"/>
                                    </p:animMotion>
                                  </p:childTnLst>
                                </p:cTn>
                              </p:par>
                              <p:par>
                                <p:cTn id="51" presetID="42" presetClass="path" presetSubtype="0" fill="hold" nodeType="withEffect">
                                  <p:stCondLst>
                                    <p:cond delay="0"/>
                                  </p:stCondLst>
                                  <p:childTnLst>
                                    <p:animMotion origin="layout" path="M 4.16667E-6 -4.44444E-6 L 0.11263 -0.175 " pathEditMode="relative" rAng="0" ptsTypes="AA">
                                      <p:cBhvr>
                                        <p:cTn id="52" dur="500" fill="hold"/>
                                        <p:tgtEl>
                                          <p:spTgt spid="90"/>
                                        </p:tgtEl>
                                        <p:attrNameLst>
                                          <p:attrName>ppt_x</p:attrName>
                                          <p:attrName>ppt_y</p:attrName>
                                        </p:attrNameLst>
                                      </p:cBhvr>
                                      <p:rCtr x="5625" y="-8750"/>
                                    </p:animMotion>
                                  </p:childTnLst>
                                </p:cTn>
                              </p:par>
                              <p:par>
                                <p:cTn id="53" presetID="42" presetClass="path" presetSubtype="0" fill="hold" nodeType="withEffect">
                                  <p:stCondLst>
                                    <p:cond delay="0"/>
                                  </p:stCondLst>
                                  <p:childTnLst>
                                    <p:animMotion origin="layout" path="M -1.45833E-6 -4.44444E-6 L -0.10898 -0.17245 " pathEditMode="relative" rAng="0" ptsTypes="AA">
                                      <p:cBhvr>
                                        <p:cTn id="54" dur="500" fill="hold"/>
                                        <p:tgtEl>
                                          <p:spTgt spid="82"/>
                                        </p:tgtEl>
                                        <p:attrNameLst>
                                          <p:attrName>ppt_x</p:attrName>
                                          <p:attrName>ppt_y</p:attrName>
                                        </p:attrNameLst>
                                      </p:cBhvr>
                                      <p:rCtr x="-5456" y="-8634"/>
                                    </p:animMotion>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03"/>
                                        </p:tgtEl>
                                        <p:attrNameLst>
                                          <p:attrName>style.visibility</p:attrName>
                                        </p:attrNameLst>
                                      </p:cBhvr>
                                      <p:to>
                                        <p:strVal val="visible"/>
                                      </p:to>
                                    </p:set>
                                  </p:childTnLst>
                                </p:cTn>
                              </p:par>
                            </p:childTnLst>
                          </p:cTn>
                        </p:par>
                        <p:par>
                          <p:cTn id="58" fill="hold">
                            <p:stCondLst>
                              <p:cond delay="500"/>
                            </p:stCondLst>
                            <p:childTnLst>
                              <p:par>
                                <p:cTn id="59" presetID="1" presetClass="exit" presetSubtype="0" fill="hold" nodeType="afterEffect">
                                  <p:stCondLst>
                                    <p:cond delay="0"/>
                                  </p:stCondLst>
                                  <p:childTnLst>
                                    <p:set>
                                      <p:cBhvr>
                                        <p:cTn id="60" dur="1" fill="hold">
                                          <p:stCondLst>
                                            <p:cond delay="0"/>
                                          </p:stCondLst>
                                        </p:cTn>
                                        <p:tgtEl>
                                          <p:spTgt spid="8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2"/>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Multi-delay CIS instrument characterized and calibrated using precision tunable laser</a:t>
            </a:r>
            <a:endParaRPr lang="en-US" dirty="0"/>
          </a:p>
        </p:txBody>
      </p:sp>
      <p:sp>
        <p:nvSpPr>
          <p:cNvPr id="3" name="Footer Placeholder 2"/>
          <p:cNvSpPr>
            <a:spLocks noGrp="1"/>
          </p:cNvSpPr>
          <p:nvPr>
            <p:ph type="ftr" sz="quarter" idx="12"/>
          </p:nvPr>
        </p:nvSpPr>
        <p:spPr/>
        <p:txBody>
          <a:bodyPr/>
          <a:lstStyle/>
          <a:p>
            <a:r>
              <a:rPr lang="de-DE"/>
              <a:t>D.M. Kriete | HTPD | April 22, 2024</a:t>
            </a:r>
            <a:endParaRPr lang="de-DE"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7463" y="1666530"/>
            <a:ext cx="5212392" cy="390929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831" y="2202673"/>
            <a:ext cx="4765779" cy="4375296"/>
          </a:xfrm>
          <a:prstGeom prst="rect">
            <a:avLst/>
          </a:prstGeom>
        </p:spPr>
      </p:pic>
      <p:sp>
        <p:nvSpPr>
          <p:cNvPr id="7" name="TextBox 6"/>
          <p:cNvSpPr txBox="1"/>
          <p:nvPr/>
        </p:nvSpPr>
        <p:spPr>
          <a:xfrm>
            <a:off x="1051907" y="1280825"/>
            <a:ext cx="5128986" cy="646331"/>
          </a:xfrm>
          <a:prstGeom prst="rect">
            <a:avLst/>
          </a:prstGeom>
          <a:noFill/>
        </p:spPr>
        <p:txBody>
          <a:bodyPr wrap="square" rtlCol="0">
            <a:spAutoFit/>
          </a:bodyPr>
          <a:lstStyle/>
          <a:p>
            <a:pPr algn="ctr"/>
            <a:r>
              <a:rPr lang="de-DE" b="1" dirty="0"/>
              <a:t>Group delay measured using fine wavelength scans of precision tunable C-WAVE laser</a:t>
            </a:r>
            <a:r>
              <a:rPr lang="de-DE" b="1" baseline="30000" dirty="0"/>
              <a:t>1,2</a:t>
            </a:r>
            <a:endParaRPr lang="en-US" b="1" dirty="0"/>
          </a:p>
        </p:txBody>
      </p:sp>
      <p:sp>
        <p:nvSpPr>
          <p:cNvPr id="8" name="TextBox 7"/>
          <p:cNvSpPr txBox="1"/>
          <p:nvPr/>
        </p:nvSpPr>
        <p:spPr>
          <a:xfrm>
            <a:off x="151162" y="6334780"/>
            <a:ext cx="3319691" cy="523220"/>
          </a:xfrm>
          <a:prstGeom prst="rect">
            <a:avLst/>
          </a:prstGeom>
          <a:noFill/>
        </p:spPr>
        <p:txBody>
          <a:bodyPr wrap="none" rtlCol="0">
            <a:spAutoFit/>
          </a:bodyPr>
          <a:lstStyle/>
          <a:p>
            <a:r>
              <a:rPr lang="de-DE" sz="1400" baseline="30000" dirty="0"/>
              <a:t>1</a:t>
            </a:r>
            <a:r>
              <a:rPr lang="de-DE" sz="1400" dirty="0"/>
              <a:t>D. Gradic et al., FED </a:t>
            </a:r>
            <a:r>
              <a:rPr lang="de-DE" sz="1400" b="1" dirty="0"/>
              <a:t>146</a:t>
            </a:r>
            <a:r>
              <a:rPr lang="de-DE" sz="1400" dirty="0"/>
              <a:t> 995 (2019)</a:t>
            </a:r>
          </a:p>
          <a:p>
            <a:r>
              <a:rPr lang="de-DE" sz="1400" baseline="30000" dirty="0"/>
              <a:t>2</a:t>
            </a:r>
            <a:r>
              <a:rPr lang="de-DE" sz="1400" dirty="0"/>
              <a:t>V. Perseo et al., RSI </a:t>
            </a:r>
            <a:r>
              <a:rPr lang="de-DE" sz="1400" b="1" dirty="0"/>
              <a:t>91 </a:t>
            </a:r>
            <a:r>
              <a:rPr lang="de-DE" sz="1400" dirty="0"/>
              <a:t>013501 (2020)</a:t>
            </a:r>
            <a:endParaRPr lang="en-US" sz="1400" dirty="0"/>
          </a:p>
        </p:txBody>
      </p:sp>
      <p:sp>
        <p:nvSpPr>
          <p:cNvPr id="9" name="TextBox 8"/>
          <p:cNvSpPr txBox="1"/>
          <p:nvPr/>
        </p:nvSpPr>
        <p:spPr>
          <a:xfrm>
            <a:off x="1743154" y="4034769"/>
            <a:ext cx="2735885" cy="646331"/>
          </a:xfrm>
          <a:prstGeom prst="rect">
            <a:avLst/>
          </a:prstGeom>
          <a:noFill/>
        </p:spPr>
        <p:txBody>
          <a:bodyPr wrap="square" rtlCol="0">
            <a:spAutoFit/>
          </a:bodyPr>
          <a:lstStyle/>
          <a:p>
            <a:pPr algn="ctr"/>
            <a:r>
              <a:rPr lang="de-DE" b="1" dirty="0"/>
              <a:t>All </a:t>
            </a:r>
            <a:r>
              <a:rPr lang="de-DE" b="1" dirty="0" err="1"/>
              <a:t>group</a:t>
            </a:r>
            <a:r>
              <a:rPr lang="de-DE" b="1" dirty="0"/>
              <a:t> </a:t>
            </a:r>
            <a:r>
              <a:rPr lang="de-DE" b="1" dirty="0" err="1"/>
              <a:t>delays</a:t>
            </a:r>
            <a:r>
              <a:rPr lang="de-DE" b="1" dirty="0"/>
              <a:t> </a:t>
            </a:r>
            <a:r>
              <a:rPr lang="de-DE" b="1" dirty="0" err="1"/>
              <a:t>within</a:t>
            </a:r>
            <a:r>
              <a:rPr lang="de-DE" b="1" dirty="0"/>
              <a:t> 5% </a:t>
            </a:r>
            <a:r>
              <a:rPr lang="de-DE" b="1" dirty="0" err="1"/>
              <a:t>of</a:t>
            </a:r>
            <a:r>
              <a:rPr lang="de-DE" b="1" dirty="0"/>
              <a:t> design </a:t>
            </a:r>
            <a:r>
              <a:rPr lang="de-DE" b="1" dirty="0" err="1"/>
              <a:t>value</a:t>
            </a:r>
            <a:endParaRPr lang="en-US" b="1" dirty="0"/>
          </a:p>
        </p:txBody>
      </p:sp>
      <mc:AlternateContent xmlns:mc="http://schemas.openxmlformats.org/markup-compatibility/2006" xmlns:a14="http://schemas.microsoft.com/office/drawing/2010/main">
        <mc:Choice Requires="a14">
          <p:sp>
            <p:nvSpPr>
              <p:cNvPr id="10" name="TextBox 9"/>
              <p:cNvSpPr txBox="1"/>
              <p:nvPr/>
            </p:nvSpPr>
            <p:spPr>
              <a:xfrm>
                <a:off x="7026587" y="1204865"/>
                <a:ext cx="4460296" cy="923330"/>
              </a:xfrm>
              <a:prstGeom prst="rect">
                <a:avLst/>
              </a:prstGeom>
              <a:noFill/>
            </p:spPr>
            <p:txBody>
              <a:bodyPr wrap="square" rtlCol="0">
                <a:spAutoFit/>
              </a:bodyPr>
              <a:lstStyle/>
              <a:p>
                <a:pPr algn="ctr"/>
                <a:r>
                  <a:rPr lang="de-DE" b="1" dirty="0"/>
                  <a:t>Variation </a:t>
                </a:r>
                <a:r>
                  <a:rPr lang="de-DE" b="1" dirty="0" err="1"/>
                  <a:t>of</a:t>
                </a:r>
                <a:r>
                  <a:rPr lang="de-DE" b="1" dirty="0"/>
                  <a:t> </a:t>
                </a:r>
                <a:r>
                  <a:rPr lang="de-DE" b="1" dirty="0" err="1"/>
                  <a:t>group</a:t>
                </a:r>
                <a:r>
                  <a:rPr lang="de-DE" b="1" dirty="0"/>
                  <a:t> </a:t>
                </a:r>
                <a:r>
                  <a:rPr lang="de-DE" b="1" dirty="0" err="1"/>
                  <a:t>delay</a:t>
                </a:r>
                <a:r>
                  <a:rPr lang="de-DE" b="1" dirty="0"/>
                  <a:t> </a:t>
                </a:r>
                <a:r>
                  <a:rPr lang="de-DE" b="1" dirty="0" err="1"/>
                  <a:t>across</a:t>
                </a:r>
                <a:r>
                  <a:rPr lang="de-DE" b="1" dirty="0"/>
                  <a:t> </a:t>
                </a:r>
                <a:r>
                  <a:rPr lang="de-DE" b="1" dirty="0" err="1"/>
                  <a:t>image</a:t>
                </a:r>
                <a:r>
                  <a:rPr lang="de-DE" b="1" dirty="0"/>
                  <a:t> </a:t>
                </a:r>
                <a:r>
                  <a:rPr lang="de-DE" b="1" dirty="0" err="1"/>
                  <a:t>measured</a:t>
                </a:r>
                <a:r>
                  <a:rPr lang="de-DE" b="1" dirty="0"/>
                  <a:t> </a:t>
                </a:r>
                <a:r>
                  <a:rPr lang="de-DE" b="1" dirty="0" err="1"/>
                  <a:t>to</a:t>
                </a:r>
                <a:r>
                  <a:rPr lang="de-DE" b="1" dirty="0"/>
                  <a:t> </a:t>
                </a:r>
                <a:r>
                  <a:rPr lang="de-DE" b="1" dirty="0" err="1"/>
                  <a:t>eliminate</a:t>
                </a:r>
                <a:r>
                  <a:rPr lang="de-DE" b="1" dirty="0"/>
                  <a:t> </a:t>
                </a:r>
                <a:r>
                  <a:rPr lang="de-DE" b="1" dirty="0" err="1"/>
                  <a:t>errors</a:t>
                </a:r>
                <a:r>
                  <a:rPr lang="de-DE" b="1" dirty="0"/>
                  <a:t> </a:t>
                </a:r>
                <a:r>
                  <a:rPr lang="de-DE" b="1" dirty="0" err="1"/>
                  <a:t>caused</a:t>
                </a:r>
                <a:r>
                  <a:rPr lang="de-DE" b="1" dirty="0"/>
                  <a:t> </a:t>
                </a:r>
                <a:r>
                  <a:rPr lang="de-DE" b="1" dirty="0" err="1"/>
                  <a:t>by</a:t>
                </a:r>
                <a:r>
                  <a:rPr lang="de-DE" b="1" dirty="0"/>
                  <a:t> </a:t>
                </a:r>
                <a:r>
                  <a:rPr lang="de-DE" b="1" dirty="0" err="1"/>
                  <a:t>common</a:t>
                </a:r>
                <a:r>
                  <a:rPr lang="de-DE" b="1" dirty="0"/>
                  <a:t> </a:t>
                </a:r>
                <a:r>
                  <a:rPr lang="de-DE" b="1" dirty="0" err="1"/>
                  <a:t>assumption</a:t>
                </a:r>
                <a:r>
                  <a:rPr lang="de-DE" b="1" dirty="0"/>
                  <a:t> </a:t>
                </a:r>
                <a:r>
                  <a:rPr lang="de-DE" b="1" dirty="0" err="1"/>
                  <a:t>of</a:t>
                </a:r>
                <a:r>
                  <a:rPr lang="de-DE" b="1" dirty="0"/>
                  <a:t> </a:t>
                </a:r>
                <a:r>
                  <a:rPr lang="de-DE" b="1" dirty="0" err="1"/>
                  <a:t>constant</a:t>
                </a:r>
                <a:r>
                  <a:rPr lang="de-DE" b="1" dirty="0"/>
                  <a:t> </a:t>
                </a:r>
                <a14:m>
                  <m:oMath xmlns:m="http://schemas.openxmlformats.org/officeDocument/2006/math">
                    <m:acc>
                      <m:accPr>
                        <m:chr m:val="̂"/>
                        <m:ctrlPr>
                          <a:rPr lang="de-DE" b="1" i="1">
                            <a:latin typeface="Cambria Math" panose="02040503050406030204" pitchFamily="18" charset="0"/>
                          </a:rPr>
                        </m:ctrlPr>
                      </m:accPr>
                      <m:e>
                        <m:r>
                          <a:rPr lang="de-DE" b="1" i="1">
                            <a:latin typeface="Cambria Math" panose="02040503050406030204" pitchFamily="18" charset="0"/>
                          </a:rPr>
                          <m:t>𝑵</m:t>
                        </m:r>
                      </m:e>
                    </m:acc>
                  </m:oMath>
                </a14:m>
                <a:endParaRPr lang="en-US" b="1" dirty="0"/>
              </a:p>
            </p:txBody>
          </p:sp>
        </mc:Choice>
        <mc:Fallback xmlns="">
          <p:sp>
            <p:nvSpPr>
              <p:cNvPr id="10" name="TextBox 9"/>
              <p:cNvSpPr txBox="1">
                <a:spLocks noRot="1" noChangeAspect="1" noMove="1" noResize="1" noEditPoints="1" noAdjustHandles="1" noChangeArrowheads="1" noChangeShapeType="1" noTextEdit="1"/>
              </p:cNvSpPr>
              <p:nvPr/>
            </p:nvSpPr>
            <p:spPr>
              <a:xfrm>
                <a:off x="7026587" y="1204865"/>
                <a:ext cx="4460296" cy="923330"/>
              </a:xfrm>
              <a:prstGeom prst="rect">
                <a:avLst/>
              </a:prstGeom>
              <a:blipFill>
                <a:blip r:embed="rId5"/>
                <a:stretch>
                  <a:fillRect t="-3974" r="-6293" b="-112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F05B2E-D17B-E1E5-91BC-F6EC1E5378E4}"/>
              </a:ext>
            </a:extLst>
          </p:cNvPr>
          <p:cNvSpPr>
            <a:spLocks noGrp="1"/>
          </p:cNvSpPr>
          <p:nvPr>
            <p:ph type="sldNum" sz="quarter" idx="11"/>
          </p:nvPr>
        </p:nvSpPr>
        <p:spPr/>
        <p:txBody>
          <a:bodyPr/>
          <a:lstStyle/>
          <a:p>
            <a:fld id="{7CAF8605-79AF-49D8-801C-80CE61886099}" type="slidenum">
              <a:rPr lang="de-DE" smtClean="0"/>
              <a:pPr/>
              <a:t>13</a:t>
            </a:fld>
            <a:endParaRPr lang="de-DE"/>
          </a:p>
        </p:txBody>
      </p:sp>
      <p:sp>
        <p:nvSpPr>
          <p:cNvPr id="11" name="TextBox 10">
            <a:extLst>
              <a:ext uri="{FF2B5EF4-FFF2-40B4-BE49-F238E27FC236}">
                <a16:creationId xmlns:a16="http://schemas.microsoft.com/office/drawing/2014/main" id="{914E752D-E57D-49EC-6630-F721571D3646}"/>
              </a:ext>
            </a:extLst>
          </p:cNvPr>
          <p:cNvSpPr txBox="1"/>
          <p:nvPr/>
        </p:nvSpPr>
        <p:spPr>
          <a:xfrm>
            <a:off x="904272" y="5588862"/>
            <a:ext cx="5424256" cy="646331"/>
          </a:xfrm>
          <a:prstGeom prst="rect">
            <a:avLst/>
          </a:prstGeom>
          <a:noFill/>
        </p:spPr>
        <p:txBody>
          <a:bodyPr wrap="square" rtlCol="0">
            <a:spAutoFit/>
          </a:bodyPr>
          <a:lstStyle/>
          <a:p>
            <a:r>
              <a:rPr lang="en-US" dirty="0"/>
              <a:t>For more details on laser scans, see posters by V. </a:t>
            </a:r>
            <a:r>
              <a:rPr lang="en-US" dirty="0" err="1"/>
              <a:t>Perseo</a:t>
            </a:r>
            <a:r>
              <a:rPr lang="en-US" dirty="0"/>
              <a:t> [1.2.30] and S. </a:t>
            </a:r>
            <a:r>
              <a:rPr lang="en-US" dirty="0" err="1"/>
              <a:t>Ahkundzada</a:t>
            </a:r>
            <a:r>
              <a:rPr lang="en-US" dirty="0"/>
              <a:t> [1.4.26]</a:t>
            </a:r>
          </a:p>
        </p:txBody>
      </p:sp>
    </p:spTree>
    <p:extLst>
      <p:ext uri="{BB962C8B-B14F-4D97-AF65-F5344CB8AC3E}">
        <p14:creationId xmlns:p14="http://schemas.microsoft.com/office/powerpoint/2010/main" val="378608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AA7E-2EFF-E2E1-C1D0-FBAE705A06F5}"/>
              </a:ext>
            </a:extLst>
          </p:cNvPr>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8C47208-A0D6-4326-726A-B5053FF34456}"/>
                  </a:ext>
                </a:extLst>
              </p:cNvPr>
              <p:cNvSpPr>
                <a:spLocks noGrp="1"/>
              </p:cNvSpPr>
              <p:nvPr>
                <p:ph sz="quarter" idx="13"/>
              </p:nvPr>
            </p:nvSpPr>
            <p:spPr>
              <a:xfrm>
                <a:off x="658812" y="1485579"/>
                <a:ext cx="10837863" cy="5232090"/>
              </a:xfrm>
            </p:spPr>
            <p:txBody>
              <a:bodyPr>
                <a:normAutofit lnSpcReduction="10000"/>
              </a:bodyPr>
              <a:lstStyle/>
              <a:p>
                <a:r>
                  <a:rPr lang="en-US" dirty="0">
                    <a:solidFill>
                      <a:schemeClr val="bg1">
                        <a:lumMod val="75000"/>
                      </a:schemeClr>
                    </a:solidFill>
                  </a:rPr>
                  <a:t>Motivation and overview of coherence imaging spectroscopy</a:t>
                </a:r>
              </a:p>
              <a:p>
                <a:endParaRPr lang="en-US" dirty="0"/>
              </a:p>
              <a:p>
                <a:endParaRPr lang="en-US" dirty="0"/>
              </a:p>
              <a:p>
                <a:endParaRPr lang="en-US" dirty="0"/>
              </a:p>
              <a:p>
                <a:endParaRPr lang="en-US" dirty="0"/>
              </a:p>
              <a:p>
                <a:r>
                  <a:rPr lang="en-US" dirty="0">
                    <a:solidFill>
                      <a:schemeClr val="bg1">
                        <a:lumMod val="75000"/>
                      </a:schemeClr>
                    </a:solidFill>
                  </a:rPr>
                  <a:t>CIS design principles for edge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measurements</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tx1"/>
                    </a:solidFill>
                  </a:rPr>
                  <a:t>Inference of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𝑖</m:t>
                        </m:r>
                      </m:sub>
                    </m:sSub>
                  </m:oMath>
                </a14:m>
                <a:r>
                  <a:rPr lang="en-US" dirty="0">
                    <a:solidFill>
                      <a:schemeClr val="tx1"/>
                    </a:solidFill>
                  </a:rPr>
                  <a:t> from CIS data</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Validation of CIS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measurements on W7-X</a:t>
                </a:r>
              </a:p>
            </p:txBody>
          </p:sp>
        </mc:Choice>
        <mc:Fallback xmlns="">
          <p:sp>
            <p:nvSpPr>
              <p:cNvPr id="4" name="Content Placeholder 3">
                <a:extLst>
                  <a:ext uri="{FF2B5EF4-FFF2-40B4-BE49-F238E27FC236}">
                    <a16:creationId xmlns:a16="http://schemas.microsoft.com/office/drawing/2014/main" id="{C8C47208-A0D6-4326-726A-B5053FF34456}"/>
                  </a:ext>
                </a:extLst>
              </p:cNvPr>
              <p:cNvSpPr>
                <a:spLocks noGrp="1" noRot="1" noChangeAspect="1" noMove="1" noResize="1" noEditPoints="1" noAdjustHandles="1" noChangeArrowheads="1" noChangeShapeType="1" noTextEdit="1"/>
              </p:cNvSpPr>
              <p:nvPr>
                <p:ph sz="quarter" idx="13"/>
              </p:nvPr>
            </p:nvSpPr>
            <p:spPr>
              <a:xfrm>
                <a:off x="658812" y="1485579"/>
                <a:ext cx="10837863" cy="5232090"/>
              </a:xfrm>
              <a:blipFill>
                <a:blip r:embed="rId2"/>
                <a:stretch>
                  <a:fillRect l="-337" t="-116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11319AD-54F0-27D6-8F44-F434B23044DA}"/>
              </a:ext>
            </a:extLst>
          </p:cNvPr>
          <p:cNvSpPr>
            <a:spLocks noGrp="1"/>
          </p:cNvSpPr>
          <p:nvPr>
            <p:ph type="sldNum" sz="quarter" idx="11"/>
          </p:nvPr>
        </p:nvSpPr>
        <p:spPr/>
        <p:txBody>
          <a:bodyPr/>
          <a:lstStyle/>
          <a:p>
            <a:fld id="{7CAF8605-79AF-49D8-801C-80CE61886099}" type="slidenum">
              <a:rPr lang="de-DE" smtClean="0"/>
              <a:pPr/>
              <a:t>14</a:t>
            </a:fld>
            <a:endParaRPr lang="de-DE"/>
          </a:p>
        </p:txBody>
      </p:sp>
      <p:pic>
        <p:nvPicPr>
          <p:cNvPr id="7" name="Graphic 30">
            <a:extLst>
              <a:ext uri="{FF2B5EF4-FFF2-40B4-BE49-F238E27FC236}">
                <a16:creationId xmlns:a16="http://schemas.microsoft.com/office/drawing/2014/main" id="{5EC08EFE-FFC7-62DC-43F3-A8AB4CC08BE8}"/>
              </a:ext>
            </a:extLst>
          </p:cNvPr>
          <p:cNvPicPr>
            <a:picLocks noChangeAspect="1"/>
          </p:cNvPicPr>
          <p:nvPr/>
        </p:nvPicPr>
        <p:blipFill>
          <a:blip r:embed="rId3"/>
          <a:srcRect l="3850" r="6831"/>
          <a:stretch/>
        </p:blipFill>
        <p:spPr bwMode="auto">
          <a:xfrm>
            <a:off x="10297012" y="1214754"/>
            <a:ext cx="1590188" cy="1362192"/>
          </a:xfrm>
          <a:prstGeom prst="rect">
            <a:avLst/>
          </a:prstGeom>
        </p:spPr>
      </p:pic>
      <p:grpSp>
        <p:nvGrpSpPr>
          <p:cNvPr id="17" name="Group 16">
            <a:extLst>
              <a:ext uri="{FF2B5EF4-FFF2-40B4-BE49-F238E27FC236}">
                <a16:creationId xmlns:a16="http://schemas.microsoft.com/office/drawing/2014/main" id="{CB8C5279-5DEF-707C-29D3-550CC644F754}"/>
              </a:ext>
            </a:extLst>
          </p:cNvPr>
          <p:cNvGrpSpPr/>
          <p:nvPr/>
        </p:nvGrpSpPr>
        <p:grpSpPr>
          <a:xfrm>
            <a:off x="7150350" y="2129138"/>
            <a:ext cx="3081347" cy="2211519"/>
            <a:chOff x="6850741" y="2715621"/>
            <a:chExt cx="3960000" cy="2758595"/>
          </a:xfrm>
        </p:grpSpPr>
        <p:grpSp>
          <p:nvGrpSpPr>
            <p:cNvPr id="13" name="Group 12">
              <a:extLst>
                <a:ext uri="{FF2B5EF4-FFF2-40B4-BE49-F238E27FC236}">
                  <a16:creationId xmlns:a16="http://schemas.microsoft.com/office/drawing/2014/main" id="{E3A48C03-D493-63C6-F3AA-FD9E67F02E90}"/>
                </a:ext>
              </a:extLst>
            </p:cNvPr>
            <p:cNvGrpSpPr>
              <a:grpSpLocks noChangeAspect="1"/>
            </p:cNvGrpSpPr>
            <p:nvPr/>
          </p:nvGrpSpPr>
          <p:grpSpPr>
            <a:xfrm>
              <a:off x="6850741" y="2715621"/>
              <a:ext cx="3960000" cy="2758595"/>
              <a:chOff x="8666175" y="1348203"/>
              <a:chExt cx="3091500" cy="2153584"/>
            </a:xfrm>
          </p:grpSpPr>
          <p:pic>
            <p:nvPicPr>
              <p:cNvPr id="14" name="Picture 13">
                <a:extLst>
                  <a:ext uri="{FF2B5EF4-FFF2-40B4-BE49-F238E27FC236}">
                    <a16:creationId xmlns:a16="http://schemas.microsoft.com/office/drawing/2014/main" id="{EB11A5EE-0ACC-C179-AA48-3C2087CFA42B}"/>
                  </a:ext>
                </a:extLst>
              </p:cNvPr>
              <p:cNvPicPr>
                <a:picLocks noChangeAspect="1"/>
              </p:cNvPicPr>
              <p:nvPr/>
            </p:nvPicPr>
            <p:blipFill rotWithShape="1">
              <a:blip r:embed="rId4">
                <a:extLst>
                  <a:ext uri="{28A0092B-C50C-407E-A947-70E740481C1C}">
                    <a14:useLocalDpi xmlns:a14="http://schemas.microsoft.com/office/drawing/2010/main" val="0"/>
                  </a:ext>
                </a:extLst>
              </a:blip>
              <a:srcRect t="65704" b="-860"/>
              <a:stretch/>
            </p:blipFill>
            <p:spPr>
              <a:xfrm>
                <a:off x="8666175" y="1572975"/>
                <a:ext cx="3087630" cy="1928812"/>
              </a:xfrm>
              <a:prstGeom prst="rect">
                <a:avLst/>
              </a:prstGeom>
            </p:spPr>
          </p:pic>
          <p:pic>
            <p:nvPicPr>
              <p:cNvPr id="15" name="Picture 14">
                <a:extLst>
                  <a:ext uri="{FF2B5EF4-FFF2-40B4-BE49-F238E27FC236}">
                    <a16:creationId xmlns:a16="http://schemas.microsoft.com/office/drawing/2014/main" id="{75D693DE-7ADE-C158-A52D-6C0E50B3F203}"/>
                  </a:ext>
                </a:extLst>
              </p:cNvPr>
              <p:cNvPicPr>
                <a:picLocks noChangeAspect="1"/>
              </p:cNvPicPr>
              <p:nvPr/>
            </p:nvPicPr>
            <p:blipFill rotWithShape="1">
              <a:blip r:embed="rId4">
                <a:extLst>
                  <a:ext uri="{28A0092B-C50C-407E-A947-70E740481C1C}">
                    <a14:useLocalDpi xmlns:a14="http://schemas.microsoft.com/office/drawing/2010/main" val="0"/>
                  </a:ext>
                </a:extLst>
              </a:blip>
              <a:srcRect t="173" b="94358"/>
              <a:stretch/>
            </p:blipFill>
            <p:spPr>
              <a:xfrm>
                <a:off x="8670045" y="1348203"/>
                <a:ext cx="3087630" cy="300037"/>
              </a:xfrm>
              <a:prstGeom prst="rect">
                <a:avLst/>
              </a:prstGeom>
            </p:spPr>
          </p:pic>
        </p:grpSp>
        <p:sp>
          <p:nvSpPr>
            <p:cNvPr id="16" name="Oval 15">
              <a:extLst>
                <a:ext uri="{FF2B5EF4-FFF2-40B4-BE49-F238E27FC236}">
                  <a16:creationId xmlns:a16="http://schemas.microsoft.com/office/drawing/2014/main" id="{53375892-2398-D6AA-2FD7-AB6C1C426E4A}"/>
                </a:ext>
              </a:extLst>
            </p:cNvPr>
            <p:cNvSpPr/>
            <p:nvPr/>
          </p:nvSpPr>
          <p:spPr>
            <a:xfrm>
              <a:off x="8570082" y="3003539"/>
              <a:ext cx="452387" cy="1976264"/>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A close-up of a computer generated image&#10;&#10;Description automatically generated">
            <a:extLst>
              <a:ext uri="{FF2B5EF4-FFF2-40B4-BE49-F238E27FC236}">
                <a16:creationId xmlns:a16="http://schemas.microsoft.com/office/drawing/2014/main" id="{C3A2740C-4769-FBA7-F9E9-BBA41664D26E}"/>
              </a:ext>
            </a:extLst>
          </p:cNvPr>
          <p:cNvPicPr>
            <a:picLocks noChangeAspect="1"/>
          </p:cNvPicPr>
          <p:nvPr/>
        </p:nvPicPr>
        <p:blipFill rotWithShape="1">
          <a:blip r:embed="rId5"/>
          <a:srcRect l="11202" t="15766" r="15660" b="18006"/>
          <a:stretch/>
        </p:blipFill>
        <p:spPr>
          <a:xfrm>
            <a:off x="4349287" y="3725691"/>
            <a:ext cx="2275727" cy="1496063"/>
          </a:xfrm>
          <a:prstGeom prst="rect">
            <a:avLst/>
          </a:prstGeom>
        </p:spPr>
      </p:pic>
      <p:grpSp>
        <p:nvGrpSpPr>
          <p:cNvPr id="22" name="Group 21">
            <a:extLst>
              <a:ext uri="{FF2B5EF4-FFF2-40B4-BE49-F238E27FC236}">
                <a16:creationId xmlns:a16="http://schemas.microsoft.com/office/drawing/2014/main" id="{7EFACE99-B6F6-2973-3650-A6ED3B912479}"/>
              </a:ext>
            </a:extLst>
          </p:cNvPr>
          <p:cNvGrpSpPr>
            <a:grpSpLocks noChangeAspect="1"/>
          </p:cNvGrpSpPr>
          <p:nvPr/>
        </p:nvGrpSpPr>
        <p:grpSpPr>
          <a:xfrm>
            <a:off x="6662871" y="5142857"/>
            <a:ext cx="2940476" cy="1636886"/>
            <a:chOff x="4435644" y="2422135"/>
            <a:chExt cx="3087630" cy="1718803"/>
          </a:xfrm>
        </p:grpSpPr>
        <p:pic>
          <p:nvPicPr>
            <p:cNvPr id="23" name="Picture 22">
              <a:extLst>
                <a:ext uri="{FF2B5EF4-FFF2-40B4-BE49-F238E27FC236}">
                  <a16:creationId xmlns:a16="http://schemas.microsoft.com/office/drawing/2014/main" id="{3F1A523A-B802-157B-83F6-30DDA919245A}"/>
                </a:ext>
              </a:extLst>
            </p:cNvPr>
            <p:cNvPicPr>
              <a:picLocks noChangeAspect="1"/>
            </p:cNvPicPr>
            <p:nvPr/>
          </p:nvPicPr>
          <p:blipFill rotWithShape="1">
            <a:blip r:embed="rId6">
              <a:extLst>
                <a:ext uri="{28A0092B-C50C-407E-A947-70E740481C1C}">
                  <a14:useLocalDpi xmlns:a14="http://schemas.microsoft.com/office/drawing/2010/main" val="0"/>
                </a:ext>
              </a:extLst>
            </a:blip>
            <a:srcRect t="22931" b="53474"/>
            <a:stretch/>
          </p:blipFill>
          <p:spPr>
            <a:xfrm>
              <a:off x="4435644" y="2422135"/>
              <a:ext cx="3087630" cy="1402440"/>
            </a:xfrm>
            <a:prstGeom prst="rect">
              <a:avLst/>
            </a:prstGeom>
          </p:spPr>
        </p:pic>
        <p:pic>
          <p:nvPicPr>
            <p:cNvPr id="24" name="Picture 23">
              <a:extLst>
                <a:ext uri="{FF2B5EF4-FFF2-40B4-BE49-F238E27FC236}">
                  <a16:creationId xmlns:a16="http://schemas.microsoft.com/office/drawing/2014/main" id="{FB961BB0-C3BE-DDD1-C55E-3A0705103FD0}"/>
                </a:ext>
              </a:extLst>
            </p:cNvPr>
            <p:cNvPicPr>
              <a:picLocks noChangeAspect="1"/>
            </p:cNvPicPr>
            <p:nvPr/>
          </p:nvPicPr>
          <p:blipFill rotWithShape="1">
            <a:blip r:embed="rId6">
              <a:extLst>
                <a:ext uri="{28A0092B-C50C-407E-A947-70E740481C1C}">
                  <a14:useLocalDpi xmlns:a14="http://schemas.microsoft.com/office/drawing/2010/main" val="0"/>
                </a:ext>
              </a:extLst>
            </a:blip>
            <a:srcRect l="12690" t="93514" b="302"/>
            <a:stretch/>
          </p:blipFill>
          <p:spPr>
            <a:xfrm>
              <a:off x="4827461" y="3773386"/>
              <a:ext cx="2695813" cy="367552"/>
            </a:xfrm>
            <a:prstGeom prst="rect">
              <a:avLst/>
            </a:prstGeom>
          </p:spPr>
        </p:pic>
      </p:grpSp>
      <p:sp>
        <p:nvSpPr>
          <p:cNvPr id="25" name="Rectangle 24">
            <a:extLst>
              <a:ext uri="{FF2B5EF4-FFF2-40B4-BE49-F238E27FC236}">
                <a16:creationId xmlns:a16="http://schemas.microsoft.com/office/drawing/2014/main" id="{BF863F4A-DF29-798A-4F30-143A3354417F}"/>
              </a:ext>
            </a:extLst>
          </p:cNvPr>
          <p:cNvSpPr/>
          <p:nvPr/>
        </p:nvSpPr>
        <p:spPr>
          <a:xfrm>
            <a:off x="10235554" y="1177933"/>
            <a:ext cx="1748600" cy="139901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EA59AD-A656-1C53-A065-52999685DEC8}"/>
              </a:ext>
            </a:extLst>
          </p:cNvPr>
          <p:cNvSpPr/>
          <p:nvPr/>
        </p:nvSpPr>
        <p:spPr>
          <a:xfrm>
            <a:off x="7036014" y="1963594"/>
            <a:ext cx="3199540" cy="237706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08E8D6-A881-E0A6-E5FA-07B5349C17BF}"/>
              </a:ext>
            </a:extLst>
          </p:cNvPr>
          <p:cNvSpPr/>
          <p:nvPr/>
        </p:nvSpPr>
        <p:spPr>
          <a:xfrm>
            <a:off x="6700728" y="5185549"/>
            <a:ext cx="2959283" cy="1582451"/>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C9A7729-2B72-2552-1A12-FBEB060FC02B}"/>
              </a:ext>
            </a:extLst>
          </p:cNvPr>
          <p:cNvSpPr>
            <a:spLocks noGrp="1"/>
          </p:cNvSpPr>
          <p:nvPr>
            <p:ph type="ftr" sz="quarter" idx="12"/>
          </p:nvPr>
        </p:nvSpPr>
        <p:spPr/>
        <p:txBody>
          <a:bodyPr/>
          <a:lstStyle/>
          <a:p>
            <a:r>
              <a:rPr lang="de-DE" dirty="0"/>
              <a:t>D.M. Kriete | HTPD | April 22, 2024</a:t>
            </a:r>
          </a:p>
        </p:txBody>
      </p:sp>
    </p:spTree>
    <p:extLst>
      <p:ext uri="{BB962C8B-B14F-4D97-AF65-F5344CB8AC3E}">
        <p14:creationId xmlns:p14="http://schemas.microsoft.com/office/powerpoint/2010/main" val="405143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aph of different colors and lines&#10;&#10;Description automatically generated with medium confidence">
            <a:extLst>
              <a:ext uri="{FF2B5EF4-FFF2-40B4-BE49-F238E27FC236}">
                <a16:creationId xmlns:a16="http://schemas.microsoft.com/office/drawing/2014/main" id="{433678C8-1C9C-BF5B-C1FC-D0C7A121C57D}"/>
              </a:ext>
            </a:extLst>
          </p:cNvPr>
          <p:cNvPicPr>
            <a:picLocks noChangeAspect="1"/>
          </p:cNvPicPr>
          <p:nvPr/>
        </p:nvPicPr>
        <p:blipFill>
          <a:blip r:embed="rId2"/>
          <a:stretch>
            <a:fillRect/>
          </a:stretch>
        </p:blipFill>
        <p:spPr>
          <a:xfrm>
            <a:off x="8206733" y="2740777"/>
            <a:ext cx="3846512" cy="3830715"/>
          </a:xfrm>
          <a:prstGeom prst="rect">
            <a:avLst/>
          </a:prstGeom>
        </p:spPr>
      </p:pic>
      <p:sp>
        <p:nvSpPr>
          <p:cNvPr id="2" name="Title 1">
            <a:extLst>
              <a:ext uri="{FF2B5EF4-FFF2-40B4-BE49-F238E27FC236}">
                <a16:creationId xmlns:a16="http://schemas.microsoft.com/office/drawing/2014/main" id="{9C377476-EC57-B457-45FA-3C4FF5C5504D}"/>
              </a:ext>
            </a:extLst>
          </p:cNvPr>
          <p:cNvSpPr>
            <a:spLocks noGrp="1"/>
          </p:cNvSpPr>
          <p:nvPr>
            <p:ph type="title"/>
          </p:nvPr>
        </p:nvSpPr>
        <p:spPr/>
        <p:txBody>
          <a:bodyPr/>
          <a:lstStyle/>
          <a:p>
            <a:r>
              <a:rPr lang="en-US" dirty="0"/>
              <a:t>Magnetic field geometry is precisely known along CIS sightlines</a:t>
            </a:r>
          </a:p>
        </p:txBody>
      </p:sp>
      <p:sp>
        <p:nvSpPr>
          <p:cNvPr id="3" name="Slide Number Placeholder 2">
            <a:extLst>
              <a:ext uri="{FF2B5EF4-FFF2-40B4-BE49-F238E27FC236}">
                <a16:creationId xmlns:a16="http://schemas.microsoft.com/office/drawing/2014/main" id="{2F63E335-3D2B-6AEC-8F74-5D1783BF55AD}"/>
              </a:ext>
            </a:extLst>
          </p:cNvPr>
          <p:cNvSpPr>
            <a:spLocks noGrp="1"/>
          </p:cNvSpPr>
          <p:nvPr>
            <p:ph type="sldNum" sz="quarter" idx="11"/>
          </p:nvPr>
        </p:nvSpPr>
        <p:spPr/>
        <p:txBody>
          <a:bodyPr/>
          <a:lstStyle/>
          <a:p>
            <a:fld id="{7CAF8605-79AF-49D8-801C-80CE61886099}" type="slidenum">
              <a:rPr lang="de-DE" smtClean="0"/>
              <a:pPr/>
              <a:t>15</a:t>
            </a:fld>
            <a:endParaRPr lang="de-DE"/>
          </a:p>
        </p:txBody>
      </p:sp>
      <p:sp>
        <p:nvSpPr>
          <p:cNvPr id="4" name="Footer Placeholder 3">
            <a:extLst>
              <a:ext uri="{FF2B5EF4-FFF2-40B4-BE49-F238E27FC236}">
                <a16:creationId xmlns:a16="http://schemas.microsoft.com/office/drawing/2014/main" id="{64BA67A7-161A-CC2B-7145-29922F04DC55}"/>
              </a:ext>
            </a:extLst>
          </p:cNvPr>
          <p:cNvSpPr>
            <a:spLocks noGrp="1"/>
          </p:cNvSpPr>
          <p:nvPr>
            <p:ph type="ftr" sz="quarter" idx="12"/>
          </p:nvPr>
        </p:nvSpPr>
        <p:spPr/>
        <p:txBody>
          <a:bodyPr/>
          <a:lstStyle/>
          <a:p>
            <a:r>
              <a:rPr lang="de-DE"/>
              <a:t>D.M. Kriete | HTPD | April 22, 2024</a:t>
            </a:r>
            <a:endParaRPr lang="de-DE" dirty="0"/>
          </a:p>
        </p:txBody>
      </p:sp>
      <p:pic>
        <p:nvPicPr>
          <p:cNvPr id="8" name="Picture 7">
            <a:extLst>
              <a:ext uri="{FF2B5EF4-FFF2-40B4-BE49-F238E27FC236}">
                <a16:creationId xmlns:a16="http://schemas.microsoft.com/office/drawing/2014/main" id="{0D372202-B3EF-8A18-86F1-A715AD8D2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40" y="3570573"/>
            <a:ext cx="2424532" cy="3007395"/>
          </a:xfrm>
          <a:prstGeom prst="rect">
            <a:avLst/>
          </a:prstGeom>
        </p:spPr>
      </p:pic>
      <p:grpSp>
        <p:nvGrpSpPr>
          <p:cNvPr id="12" name="Group 11">
            <a:extLst>
              <a:ext uri="{FF2B5EF4-FFF2-40B4-BE49-F238E27FC236}">
                <a16:creationId xmlns:a16="http://schemas.microsoft.com/office/drawing/2014/main" id="{70FB462A-0AB6-F2EA-7B17-FF8A7763F08C}"/>
              </a:ext>
            </a:extLst>
          </p:cNvPr>
          <p:cNvGrpSpPr/>
          <p:nvPr/>
        </p:nvGrpSpPr>
        <p:grpSpPr>
          <a:xfrm>
            <a:off x="788663" y="3345453"/>
            <a:ext cx="4458040" cy="3247472"/>
            <a:chOff x="3075992" y="2020661"/>
            <a:chExt cx="4458040" cy="3247472"/>
          </a:xfrm>
        </p:grpSpPr>
        <p:pic>
          <p:nvPicPr>
            <p:cNvPr id="7" name="Picture 6" descr="A close-up of a computer generated image&#10;&#10;Description automatically generated">
              <a:extLst>
                <a:ext uri="{FF2B5EF4-FFF2-40B4-BE49-F238E27FC236}">
                  <a16:creationId xmlns:a16="http://schemas.microsoft.com/office/drawing/2014/main" id="{B2D17E17-3936-4CE0-E899-C3A0BE6E2ECE}"/>
                </a:ext>
              </a:extLst>
            </p:cNvPr>
            <p:cNvPicPr>
              <a:picLocks noChangeAspect="1"/>
            </p:cNvPicPr>
            <p:nvPr/>
          </p:nvPicPr>
          <p:blipFill rotWithShape="1">
            <a:blip r:embed="rId4"/>
            <a:srcRect l="11202" t="10959" r="15660" b="18006"/>
            <a:stretch/>
          </p:blipFill>
          <p:spPr>
            <a:xfrm>
              <a:off x="3075992" y="2020661"/>
              <a:ext cx="4458040" cy="3247472"/>
            </a:xfrm>
            <a:prstGeom prst="rect">
              <a:avLst/>
            </a:prstGeom>
          </p:spPr>
        </p:pic>
        <p:sp>
          <p:nvSpPr>
            <p:cNvPr id="10" name="Freeform: Shape 9">
              <a:extLst>
                <a:ext uri="{FF2B5EF4-FFF2-40B4-BE49-F238E27FC236}">
                  <a16:creationId xmlns:a16="http://schemas.microsoft.com/office/drawing/2014/main" id="{4271E1E2-2CD2-ACEE-FA7D-59F4088C353A}"/>
                </a:ext>
              </a:extLst>
            </p:cNvPr>
            <p:cNvSpPr/>
            <p:nvPr/>
          </p:nvSpPr>
          <p:spPr>
            <a:xfrm rot="21240844">
              <a:off x="4153047" y="3191834"/>
              <a:ext cx="3112553" cy="1985627"/>
            </a:xfrm>
            <a:custGeom>
              <a:avLst/>
              <a:gdLst>
                <a:gd name="connsiteX0" fmla="*/ 0 w 3275045"/>
                <a:gd name="connsiteY0" fmla="*/ 0 h 1530621"/>
                <a:gd name="connsiteX1" fmla="*/ 317241 w 3275045"/>
                <a:gd name="connsiteY1" fmla="*/ 363894 h 1530621"/>
                <a:gd name="connsiteX2" fmla="*/ 839756 w 3275045"/>
                <a:gd name="connsiteY2" fmla="*/ 802432 h 1530621"/>
                <a:gd name="connsiteX3" fmla="*/ 1203649 w 3275045"/>
                <a:gd name="connsiteY3" fmla="*/ 1091681 h 1530621"/>
                <a:gd name="connsiteX4" fmla="*/ 1735494 w 3275045"/>
                <a:gd name="connsiteY4" fmla="*/ 1324947 h 1530621"/>
                <a:gd name="connsiteX5" fmla="*/ 2267339 w 3275045"/>
                <a:gd name="connsiteY5" fmla="*/ 1464906 h 1530621"/>
                <a:gd name="connsiteX6" fmla="*/ 2761862 w 3275045"/>
                <a:gd name="connsiteY6" fmla="*/ 1520890 h 1530621"/>
                <a:gd name="connsiteX7" fmla="*/ 3275045 w 3275045"/>
                <a:gd name="connsiteY7" fmla="*/ 1530220 h 1530621"/>
                <a:gd name="connsiteX0" fmla="*/ 0 w 3275045"/>
                <a:gd name="connsiteY0" fmla="*/ 0 h 1530621"/>
                <a:gd name="connsiteX1" fmla="*/ 401217 w 3275045"/>
                <a:gd name="connsiteY1" fmla="*/ 419878 h 1530621"/>
                <a:gd name="connsiteX2" fmla="*/ 839756 w 3275045"/>
                <a:gd name="connsiteY2" fmla="*/ 802432 h 1530621"/>
                <a:gd name="connsiteX3" fmla="*/ 1203649 w 3275045"/>
                <a:gd name="connsiteY3" fmla="*/ 1091681 h 1530621"/>
                <a:gd name="connsiteX4" fmla="*/ 1735494 w 3275045"/>
                <a:gd name="connsiteY4" fmla="*/ 1324947 h 1530621"/>
                <a:gd name="connsiteX5" fmla="*/ 2267339 w 3275045"/>
                <a:gd name="connsiteY5" fmla="*/ 1464906 h 1530621"/>
                <a:gd name="connsiteX6" fmla="*/ 2761862 w 3275045"/>
                <a:gd name="connsiteY6" fmla="*/ 1520890 h 1530621"/>
                <a:gd name="connsiteX7" fmla="*/ 3275045 w 3275045"/>
                <a:gd name="connsiteY7" fmla="*/ 1530220 h 1530621"/>
                <a:gd name="connsiteX0" fmla="*/ 0 w 3275045"/>
                <a:gd name="connsiteY0" fmla="*/ 0 h 1530621"/>
                <a:gd name="connsiteX1" fmla="*/ 401217 w 3275045"/>
                <a:gd name="connsiteY1" fmla="*/ 419878 h 1530621"/>
                <a:gd name="connsiteX2" fmla="*/ 774442 w 3275045"/>
                <a:gd name="connsiteY2" fmla="*/ 811762 h 1530621"/>
                <a:gd name="connsiteX3" fmla="*/ 1203649 w 3275045"/>
                <a:gd name="connsiteY3" fmla="*/ 1091681 h 1530621"/>
                <a:gd name="connsiteX4" fmla="*/ 1735494 w 3275045"/>
                <a:gd name="connsiteY4" fmla="*/ 1324947 h 1530621"/>
                <a:gd name="connsiteX5" fmla="*/ 2267339 w 3275045"/>
                <a:gd name="connsiteY5" fmla="*/ 1464906 h 1530621"/>
                <a:gd name="connsiteX6" fmla="*/ 2761862 w 3275045"/>
                <a:gd name="connsiteY6" fmla="*/ 1520890 h 1530621"/>
                <a:gd name="connsiteX7" fmla="*/ 3275045 w 3275045"/>
                <a:gd name="connsiteY7" fmla="*/ 1530220 h 1530621"/>
                <a:gd name="connsiteX0" fmla="*/ 0 w 3275045"/>
                <a:gd name="connsiteY0" fmla="*/ 0 h 1530621"/>
                <a:gd name="connsiteX1" fmla="*/ 373225 w 3275045"/>
                <a:gd name="connsiteY1" fmla="*/ 438539 h 1530621"/>
                <a:gd name="connsiteX2" fmla="*/ 774442 w 3275045"/>
                <a:gd name="connsiteY2" fmla="*/ 811762 h 1530621"/>
                <a:gd name="connsiteX3" fmla="*/ 1203649 w 3275045"/>
                <a:gd name="connsiteY3" fmla="*/ 1091681 h 1530621"/>
                <a:gd name="connsiteX4" fmla="*/ 1735494 w 3275045"/>
                <a:gd name="connsiteY4" fmla="*/ 1324947 h 1530621"/>
                <a:gd name="connsiteX5" fmla="*/ 2267339 w 3275045"/>
                <a:gd name="connsiteY5" fmla="*/ 1464906 h 1530621"/>
                <a:gd name="connsiteX6" fmla="*/ 2761862 w 3275045"/>
                <a:gd name="connsiteY6" fmla="*/ 1520890 h 1530621"/>
                <a:gd name="connsiteX7" fmla="*/ 3275045 w 3275045"/>
                <a:gd name="connsiteY7" fmla="*/ 1530220 h 1530621"/>
                <a:gd name="connsiteX0" fmla="*/ 0 w 3272833"/>
                <a:gd name="connsiteY0" fmla="*/ 0 h 1806706"/>
                <a:gd name="connsiteX1" fmla="*/ 373225 w 3272833"/>
                <a:gd name="connsiteY1" fmla="*/ 438539 h 1806706"/>
                <a:gd name="connsiteX2" fmla="*/ 774442 w 3272833"/>
                <a:gd name="connsiteY2" fmla="*/ 811762 h 1806706"/>
                <a:gd name="connsiteX3" fmla="*/ 1203649 w 3272833"/>
                <a:gd name="connsiteY3" fmla="*/ 1091681 h 1806706"/>
                <a:gd name="connsiteX4" fmla="*/ 1735494 w 3272833"/>
                <a:gd name="connsiteY4" fmla="*/ 1324947 h 1806706"/>
                <a:gd name="connsiteX5" fmla="*/ 2267339 w 3272833"/>
                <a:gd name="connsiteY5" fmla="*/ 1464906 h 1806706"/>
                <a:gd name="connsiteX6" fmla="*/ 2761862 w 3272833"/>
                <a:gd name="connsiteY6" fmla="*/ 1520890 h 1806706"/>
                <a:gd name="connsiteX7" fmla="*/ 3272833 w 3272833"/>
                <a:gd name="connsiteY7" fmla="*/ 1806705 h 1806706"/>
                <a:gd name="connsiteX0" fmla="*/ 0 w 3272833"/>
                <a:gd name="connsiteY0" fmla="*/ 0 h 1806707"/>
                <a:gd name="connsiteX1" fmla="*/ 373225 w 3272833"/>
                <a:gd name="connsiteY1" fmla="*/ 438539 h 1806707"/>
                <a:gd name="connsiteX2" fmla="*/ 774442 w 3272833"/>
                <a:gd name="connsiteY2" fmla="*/ 811762 h 1806707"/>
                <a:gd name="connsiteX3" fmla="*/ 1203649 w 3272833"/>
                <a:gd name="connsiteY3" fmla="*/ 1091681 h 1806707"/>
                <a:gd name="connsiteX4" fmla="*/ 1735494 w 3272833"/>
                <a:gd name="connsiteY4" fmla="*/ 1324947 h 1806707"/>
                <a:gd name="connsiteX5" fmla="*/ 2267339 w 3272833"/>
                <a:gd name="connsiteY5" fmla="*/ 1464906 h 1806707"/>
                <a:gd name="connsiteX6" fmla="*/ 2733093 w 3272833"/>
                <a:gd name="connsiteY6" fmla="*/ 1624989 h 1806707"/>
                <a:gd name="connsiteX7" fmla="*/ 3272833 w 3272833"/>
                <a:gd name="connsiteY7" fmla="*/ 1806705 h 1806707"/>
                <a:gd name="connsiteX0" fmla="*/ 0 w 3272833"/>
                <a:gd name="connsiteY0" fmla="*/ 0 h 1806707"/>
                <a:gd name="connsiteX1" fmla="*/ 373225 w 3272833"/>
                <a:gd name="connsiteY1" fmla="*/ 438539 h 1806707"/>
                <a:gd name="connsiteX2" fmla="*/ 774442 w 3272833"/>
                <a:gd name="connsiteY2" fmla="*/ 811762 h 1806707"/>
                <a:gd name="connsiteX3" fmla="*/ 1203649 w 3272833"/>
                <a:gd name="connsiteY3" fmla="*/ 1091681 h 1806707"/>
                <a:gd name="connsiteX4" fmla="*/ 1735494 w 3272833"/>
                <a:gd name="connsiteY4" fmla="*/ 1324947 h 1806707"/>
                <a:gd name="connsiteX5" fmla="*/ 2252458 w 3272833"/>
                <a:gd name="connsiteY5" fmla="*/ 1436566 h 1806707"/>
                <a:gd name="connsiteX6" fmla="*/ 2733093 w 3272833"/>
                <a:gd name="connsiteY6" fmla="*/ 1624989 h 1806707"/>
                <a:gd name="connsiteX7" fmla="*/ 3272833 w 3272833"/>
                <a:gd name="connsiteY7" fmla="*/ 1806705 h 1806707"/>
                <a:gd name="connsiteX0" fmla="*/ 0 w 3272833"/>
                <a:gd name="connsiteY0" fmla="*/ 0 h 1806707"/>
                <a:gd name="connsiteX1" fmla="*/ 373225 w 3272833"/>
                <a:gd name="connsiteY1" fmla="*/ 438539 h 1806707"/>
                <a:gd name="connsiteX2" fmla="*/ 774442 w 3272833"/>
                <a:gd name="connsiteY2" fmla="*/ 811762 h 1806707"/>
                <a:gd name="connsiteX3" fmla="*/ 1203649 w 3272833"/>
                <a:gd name="connsiteY3" fmla="*/ 1091681 h 1806707"/>
                <a:gd name="connsiteX4" fmla="*/ 1780994 w 3272833"/>
                <a:gd name="connsiteY4" fmla="*/ 1231528 h 1806707"/>
                <a:gd name="connsiteX5" fmla="*/ 2252458 w 3272833"/>
                <a:gd name="connsiteY5" fmla="*/ 1436566 h 1806707"/>
                <a:gd name="connsiteX6" fmla="*/ 2733093 w 3272833"/>
                <a:gd name="connsiteY6" fmla="*/ 1624989 h 1806707"/>
                <a:gd name="connsiteX7" fmla="*/ 3272833 w 3272833"/>
                <a:gd name="connsiteY7" fmla="*/ 1806705 h 1806707"/>
                <a:gd name="connsiteX0" fmla="*/ 0 w 3272833"/>
                <a:gd name="connsiteY0" fmla="*/ 0 h 1806707"/>
                <a:gd name="connsiteX1" fmla="*/ 373225 w 3272833"/>
                <a:gd name="connsiteY1" fmla="*/ 438539 h 1806707"/>
                <a:gd name="connsiteX2" fmla="*/ 774442 w 3272833"/>
                <a:gd name="connsiteY2" fmla="*/ 811762 h 1806707"/>
                <a:gd name="connsiteX3" fmla="*/ 1271437 w 3272833"/>
                <a:gd name="connsiteY3" fmla="*/ 955968 h 1806707"/>
                <a:gd name="connsiteX4" fmla="*/ 1780994 w 3272833"/>
                <a:gd name="connsiteY4" fmla="*/ 1231528 h 1806707"/>
                <a:gd name="connsiteX5" fmla="*/ 2252458 w 3272833"/>
                <a:gd name="connsiteY5" fmla="*/ 1436566 h 1806707"/>
                <a:gd name="connsiteX6" fmla="*/ 2733093 w 3272833"/>
                <a:gd name="connsiteY6" fmla="*/ 1624989 h 1806707"/>
                <a:gd name="connsiteX7" fmla="*/ 3272833 w 3272833"/>
                <a:gd name="connsiteY7" fmla="*/ 1806705 h 1806707"/>
                <a:gd name="connsiteX0" fmla="*/ 0 w 3272833"/>
                <a:gd name="connsiteY0" fmla="*/ 0 h 1806707"/>
                <a:gd name="connsiteX1" fmla="*/ 373225 w 3272833"/>
                <a:gd name="connsiteY1" fmla="*/ 438539 h 1806707"/>
                <a:gd name="connsiteX2" fmla="*/ 797587 w 3272833"/>
                <a:gd name="connsiteY2" fmla="*/ 591031 h 1806707"/>
                <a:gd name="connsiteX3" fmla="*/ 1271437 w 3272833"/>
                <a:gd name="connsiteY3" fmla="*/ 955968 h 1806707"/>
                <a:gd name="connsiteX4" fmla="*/ 1780994 w 3272833"/>
                <a:gd name="connsiteY4" fmla="*/ 1231528 h 1806707"/>
                <a:gd name="connsiteX5" fmla="*/ 2252458 w 3272833"/>
                <a:gd name="connsiteY5" fmla="*/ 1436566 h 1806707"/>
                <a:gd name="connsiteX6" fmla="*/ 2733093 w 3272833"/>
                <a:gd name="connsiteY6" fmla="*/ 1624989 h 1806707"/>
                <a:gd name="connsiteX7" fmla="*/ 3272833 w 3272833"/>
                <a:gd name="connsiteY7" fmla="*/ 1806705 h 1806707"/>
                <a:gd name="connsiteX0" fmla="*/ 0 w 3272833"/>
                <a:gd name="connsiteY0" fmla="*/ 0 h 1806707"/>
                <a:gd name="connsiteX1" fmla="*/ 484663 w 3272833"/>
                <a:gd name="connsiteY1" fmla="*/ 227066 h 1806707"/>
                <a:gd name="connsiteX2" fmla="*/ 797587 w 3272833"/>
                <a:gd name="connsiteY2" fmla="*/ 591031 h 1806707"/>
                <a:gd name="connsiteX3" fmla="*/ 1271437 w 3272833"/>
                <a:gd name="connsiteY3" fmla="*/ 955968 h 1806707"/>
                <a:gd name="connsiteX4" fmla="*/ 1780994 w 3272833"/>
                <a:gd name="connsiteY4" fmla="*/ 1231528 h 1806707"/>
                <a:gd name="connsiteX5" fmla="*/ 2252458 w 3272833"/>
                <a:gd name="connsiteY5" fmla="*/ 1436566 h 1806707"/>
                <a:gd name="connsiteX6" fmla="*/ 2733093 w 3272833"/>
                <a:gd name="connsiteY6" fmla="*/ 1624989 h 1806707"/>
                <a:gd name="connsiteX7" fmla="*/ 3272833 w 3272833"/>
                <a:gd name="connsiteY7" fmla="*/ 1806705 h 1806707"/>
                <a:gd name="connsiteX0" fmla="*/ 0 w 3092613"/>
                <a:gd name="connsiteY0" fmla="*/ 0 h 1993116"/>
                <a:gd name="connsiteX1" fmla="*/ 304443 w 3092613"/>
                <a:gd name="connsiteY1" fmla="*/ 413475 h 1993116"/>
                <a:gd name="connsiteX2" fmla="*/ 617367 w 3092613"/>
                <a:gd name="connsiteY2" fmla="*/ 777440 h 1993116"/>
                <a:gd name="connsiteX3" fmla="*/ 1091217 w 3092613"/>
                <a:gd name="connsiteY3" fmla="*/ 1142377 h 1993116"/>
                <a:gd name="connsiteX4" fmla="*/ 1600774 w 3092613"/>
                <a:gd name="connsiteY4" fmla="*/ 1417937 h 1993116"/>
                <a:gd name="connsiteX5" fmla="*/ 2072238 w 3092613"/>
                <a:gd name="connsiteY5" fmla="*/ 1622975 h 1993116"/>
                <a:gd name="connsiteX6" fmla="*/ 2552873 w 3092613"/>
                <a:gd name="connsiteY6" fmla="*/ 1811398 h 1993116"/>
                <a:gd name="connsiteX7" fmla="*/ 3092613 w 3092613"/>
                <a:gd name="connsiteY7" fmla="*/ 1993114 h 1993116"/>
                <a:gd name="connsiteX0" fmla="*/ 0 w 3092613"/>
                <a:gd name="connsiteY0" fmla="*/ 0 h 1993117"/>
                <a:gd name="connsiteX1" fmla="*/ 304443 w 3092613"/>
                <a:gd name="connsiteY1" fmla="*/ 413475 h 1993117"/>
                <a:gd name="connsiteX2" fmla="*/ 617367 w 3092613"/>
                <a:gd name="connsiteY2" fmla="*/ 777440 h 1993117"/>
                <a:gd name="connsiteX3" fmla="*/ 1091217 w 3092613"/>
                <a:gd name="connsiteY3" fmla="*/ 1142377 h 1993117"/>
                <a:gd name="connsiteX4" fmla="*/ 1600774 w 3092613"/>
                <a:gd name="connsiteY4" fmla="*/ 1417937 h 1993117"/>
                <a:gd name="connsiteX5" fmla="*/ 2072238 w 3092613"/>
                <a:gd name="connsiteY5" fmla="*/ 1622975 h 1993117"/>
                <a:gd name="connsiteX6" fmla="*/ 2603074 w 3092613"/>
                <a:gd name="connsiteY6" fmla="*/ 1843440 h 1993117"/>
                <a:gd name="connsiteX7" fmla="*/ 3092613 w 3092613"/>
                <a:gd name="connsiteY7" fmla="*/ 1993114 h 1993117"/>
                <a:gd name="connsiteX0" fmla="*/ 0 w 3092613"/>
                <a:gd name="connsiteY0" fmla="*/ 0 h 1993117"/>
                <a:gd name="connsiteX1" fmla="*/ 304443 w 3092613"/>
                <a:gd name="connsiteY1" fmla="*/ 413475 h 1993117"/>
                <a:gd name="connsiteX2" fmla="*/ 617367 w 3092613"/>
                <a:gd name="connsiteY2" fmla="*/ 777440 h 1993117"/>
                <a:gd name="connsiteX3" fmla="*/ 1091217 w 3092613"/>
                <a:gd name="connsiteY3" fmla="*/ 1142377 h 1993117"/>
                <a:gd name="connsiteX4" fmla="*/ 1600774 w 3092613"/>
                <a:gd name="connsiteY4" fmla="*/ 1417937 h 1993117"/>
                <a:gd name="connsiteX5" fmla="*/ 2072238 w 3092613"/>
                <a:gd name="connsiteY5" fmla="*/ 1622975 h 1993117"/>
                <a:gd name="connsiteX6" fmla="*/ 2603074 w 3092613"/>
                <a:gd name="connsiteY6" fmla="*/ 1843440 h 1993117"/>
                <a:gd name="connsiteX7" fmla="*/ 3092613 w 3092613"/>
                <a:gd name="connsiteY7" fmla="*/ 1993114 h 1993117"/>
                <a:gd name="connsiteX0" fmla="*/ 0 w 3092613"/>
                <a:gd name="connsiteY0" fmla="*/ 0 h 1993120"/>
                <a:gd name="connsiteX1" fmla="*/ 304443 w 3092613"/>
                <a:gd name="connsiteY1" fmla="*/ 413475 h 1993120"/>
                <a:gd name="connsiteX2" fmla="*/ 617367 w 3092613"/>
                <a:gd name="connsiteY2" fmla="*/ 777440 h 1993120"/>
                <a:gd name="connsiteX3" fmla="*/ 1091217 w 3092613"/>
                <a:gd name="connsiteY3" fmla="*/ 1142377 h 1993120"/>
                <a:gd name="connsiteX4" fmla="*/ 1600774 w 3092613"/>
                <a:gd name="connsiteY4" fmla="*/ 1417937 h 1993120"/>
                <a:gd name="connsiteX5" fmla="*/ 2072238 w 3092613"/>
                <a:gd name="connsiteY5" fmla="*/ 1622975 h 1993120"/>
                <a:gd name="connsiteX6" fmla="*/ 2603074 w 3092613"/>
                <a:gd name="connsiteY6" fmla="*/ 1843440 h 1993120"/>
                <a:gd name="connsiteX7" fmla="*/ 3092613 w 3092613"/>
                <a:gd name="connsiteY7" fmla="*/ 1993114 h 1993120"/>
                <a:gd name="connsiteX0" fmla="*/ 0 w 3092613"/>
                <a:gd name="connsiteY0" fmla="*/ 0 h 1993120"/>
                <a:gd name="connsiteX1" fmla="*/ 304443 w 3092613"/>
                <a:gd name="connsiteY1" fmla="*/ 413475 h 1993120"/>
                <a:gd name="connsiteX2" fmla="*/ 617367 w 3092613"/>
                <a:gd name="connsiteY2" fmla="*/ 777440 h 1993120"/>
                <a:gd name="connsiteX3" fmla="*/ 1091217 w 3092613"/>
                <a:gd name="connsiteY3" fmla="*/ 1142377 h 1993120"/>
                <a:gd name="connsiteX4" fmla="*/ 1600774 w 3092613"/>
                <a:gd name="connsiteY4" fmla="*/ 1417937 h 1993120"/>
                <a:gd name="connsiteX5" fmla="*/ 2019262 w 3092613"/>
                <a:gd name="connsiteY5" fmla="*/ 1617420 h 1993120"/>
                <a:gd name="connsiteX6" fmla="*/ 2603074 w 3092613"/>
                <a:gd name="connsiteY6" fmla="*/ 1843440 h 1993120"/>
                <a:gd name="connsiteX7" fmla="*/ 3092613 w 3092613"/>
                <a:gd name="connsiteY7" fmla="*/ 1993114 h 1993120"/>
                <a:gd name="connsiteX0" fmla="*/ 0 w 3082643"/>
                <a:gd name="connsiteY0" fmla="*/ 0 h 1996862"/>
                <a:gd name="connsiteX1" fmla="*/ 304443 w 3082643"/>
                <a:gd name="connsiteY1" fmla="*/ 413475 h 1996862"/>
                <a:gd name="connsiteX2" fmla="*/ 617367 w 3082643"/>
                <a:gd name="connsiteY2" fmla="*/ 777440 h 1996862"/>
                <a:gd name="connsiteX3" fmla="*/ 1091217 w 3082643"/>
                <a:gd name="connsiteY3" fmla="*/ 1142377 h 1996862"/>
                <a:gd name="connsiteX4" fmla="*/ 1600774 w 3082643"/>
                <a:gd name="connsiteY4" fmla="*/ 1417937 h 1996862"/>
                <a:gd name="connsiteX5" fmla="*/ 2019262 w 3082643"/>
                <a:gd name="connsiteY5" fmla="*/ 1617420 h 1996862"/>
                <a:gd name="connsiteX6" fmla="*/ 2603074 w 3082643"/>
                <a:gd name="connsiteY6" fmla="*/ 1843440 h 1996862"/>
                <a:gd name="connsiteX7" fmla="*/ 3082643 w 3082643"/>
                <a:gd name="connsiteY7" fmla="*/ 1996857 h 1996862"/>
                <a:gd name="connsiteX0" fmla="*/ 0 w 3082643"/>
                <a:gd name="connsiteY0" fmla="*/ 0 h 1996857"/>
                <a:gd name="connsiteX1" fmla="*/ 304443 w 3082643"/>
                <a:gd name="connsiteY1" fmla="*/ 413475 h 1996857"/>
                <a:gd name="connsiteX2" fmla="*/ 617367 w 3082643"/>
                <a:gd name="connsiteY2" fmla="*/ 777440 h 1996857"/>
                <a:gd name="connsiteX3" fmla="*/ 1091217 w 3082643"/>
                <a:gd name="connsiteY3" fmla="*/ 1142377 h 1996857"/>
                <a:gd name="connsiteX4" fmla="*/ 1600774 w 3082643"/>
                <a:gd name="connsiteY4" fmla="*/ 1417937 h 1996857"/>
                <a:gd name="connsiteX5" fmla="*/ 2019262 w 3082643"/>
                <a:gd name="connsiteY5" fmla="*/ 1617420 h 1996857"/>
                <a:gd name="connsiteX6" fmla="*/ 2603074 w 3082643"/>
                <a:gd name="connsiteY6" fmla="*/ 1843440 h 1996857"/>
                <a:gd name="connsiteX7" fmla="*/ 3082643 w 3082643"/>
                <a:gd name="connsiteY7" fmla="*/ 1996857 h 1996857"/>
                <a:gd name="connsiteX0" fmla="*/ 0 w 3082643"/>
                <a:gd name="connsiteY0" fmla="*/ 0 h 1996857"/>
                <a:gd name="connsiteX1" fmla="*/ 304443 w 3082643"/>
                <a:gd name="connsiteY1" fmla="*/ 413475 h 1996857"/>
                <a:gd name="connsiteX2" fmla="*/ 617367 w 3082643"/>
                <a:gd name="connsiteY2" fmla="*/ 777440 h 1996857"/>
                <a:gd name="connsiteX3" fmla="*/ 1091217 w 3082643"/>
                <a:gd name="connsiteY3" fmla="*/ 1142377 h 1996857"/>
                <a:gd name="connsiteX4" fmla="*/ 1600774 w 3082643"/>
                <a:gd name="connsiteY4" fmla="*/ 1417937 h 1996857"/>
                <a:gd name="connsiteX5" fmla="*/ 2019262 w 3082643"/>
                <a:gd name="connsiteY5" fmla="*/ 1617420 h 1996857"/>
                <a:gd name="connsiteX6" fmla="*/ 2603074 w 3082643"/>
                <a:gd name="connsiteY6" fmla="*/ 1843440 h 1996857"/>
                <a:gd name="connsiteX7" fmla="*/ 3082643 w 3082643"/>
                <a:gd name="connsiteY7" fmla="*/ 1996857 h 1996857"/>
                <a:gd name="connsiteX0" fmla="*/ 0 w 3112553"/>
                <a:gd name="connsiteY0" fmla="*/ 0 h 1985627"/>
                <a:gd name="connsiteX1" fmla="*/ 304443 w 3112553"/>
                <a:gd name="connsiteY1" fmla="*/ 413475 h 1985627"/>
                <a:gd name="connsiteX2" fmla="*/ 617367 w 3112553"/>
                <a:gd name="connsiteY2" fmla="*/ 777440 h 1985627"/>
                <a:gd name="connsiteX3" fmla="*/ 1091217 w 3112553"/>
                <a:gd name="connsiteY3" fmla="*/ 1142377 h 1985627"/>
                <a:gd name="connsiteX4" fmla="*/ 1600774 w 3112553"/>
                <a:gd name="connsiteY4" fmla="*/ 1417937 h 1985627"/>
                <a:gd name="connsiteX5" fmla="*/ 2019262 w 3112553"/>
                <a:gd name="connsiteY5" fmla="*/ 1617420 h 1985627"/>
                <a:gd name="connsiteX6" fmla="*/ 2603074 w 3112553"/>
                <a:gd name="connsiteY6" fmla="*/ 1843440 h 1985627"/>
                <a:gd name="connsiteX7" fmla="*/ 3112553 w 3112553"/>
                <a:gd name="connsiteY7" fmla="*/ 1985627 h 1985627"/>
                <a:gd name="connsiteX0" fmla="*/ 0 w 3112553"/>
                <a:gd name="connsiteY0" fmla="*/ 0 h 1985627"/>
                <a:gd name="connsiteX1" fmla="*/ 304443 w 3112553"/>
                <a:gd name="connsiteY1" fmla="*/ 413475 h 1985627"/>
                <a:gd name="connsiteX2" fmla="*/ 617367 w 3112553"/>
                <a:gd name="connsiteY2" fmla="*/ 777440 h 1985627"/>
                <a:gd name="connsiteX3" fmla="*/ 1091217 w 3112553"/>
                <a:gd name="connsiteY3" fmla="*/ 1142377 h 1985627"/>
                <a:gd name="connsiteX4" fmla="*/ 1600774 w 3112553"/>
                <a:gd name="connsiteY4" fmla="*/ 1417937 h 1985627"/>
                <a:gd name="connsiteX5" fmla="*/ 2019262 w 3112553"/>
                <a:gd name="connsiteY5" fmla="*/ 1617420 h 1985627"/>
                <a:gd name="connsiteX6" fmla="*/ 2603074 w 3112553"/>
                <a:gd name="connsiteY6" fmla="*/ 1843440 h 1985627"/>
                <a:gd name="connsiteX7" fmla="*/ 3112553 w 3112553"/>
                <a:gd name="connsiteY7" fmla="*/ 1985627 h 1985627"/>
                <a:gd name="connsiteX0" fmla="*/ 0 w 3112553"/>
                <a:gd name="connsiteY0" fmla="*/ 0 h 1985627"/>
                <a:gd name="connsiteX1" fmla="*/ 304443 w 3112553"/>
                <a:gd name="connsiteY1" fmla="*/ 413475 h 1985627"/>
                <a:gd name="connsiteX2" fmla="*/ 617367 w 3112553"/>
                <a:gd name="connsiteY2" fmla="*/ 777440 h 1985627"/>
                <a:gd name="connsiteX3" fmla="*/ 1091217 w 3112553"/>
                <a:gd name="connsiteY3" fmla="*/ 1142377 h 1985627"/>
                <a:gd name="connsiteX4" fmla="*/ 1600774 w 3112553"/>
                <a:gd name="connsiteY4" fmla="*/ 1417937 h 1985627"/>
                <a:gd name="connsiteX5" fmla="*/ 2019262 w 3112553"/>
                <a:gd name="connsiteY5" fmla="*/ 1617420 h 1985627"/>
                <a:gd name="connsiteX6" fmla="*/ 2514074 w 3112553"/>
                <a:gd name="connsiteY6" fmla="*/ 1824530 h 1985627"/>
                <a:gd name="connsiteX7" fmla="*/ 3112553 w 3112553"/>
                <a:gd name="connsiteY7" fmla="*/ 1985627 h 1985627"/>
                <a:gd name="connsiteX0" fmla="*/ 0 w 3112553"/>
                <a:gd name="connsiteY0" fmla="*/ 0 h 1985627"/>
                <a:gd name="connsiteX1" fmla="*/ 304443 w 3112553"/>
                <a:gd name="connsiteY1" fmla="*/ 413475 h 1985627"/>
                <a:gd name="connsiteX2" fmla="*/ 617367 w 3112553"/>
                <a:gd name="connsiteY2" fmla="*/ 777440 h 1985627"/>
                <a:gd name="connsiteX3" fmla="*/ 1091217 w 3112553"/>
                <a:gd name="connsiteY3" fmla="*/ 1142377 h 1985627"/>
                <a:gd name="connsiteX4" fmla="*/ 1600774 w 3112553"/>
                <a:gd name="connsiteY4" fmla="*/ 1417937 h 1985627"/>
                <a:gd name="connsiteX5" fmla="*/ 1999819 w 3112553"/>
                <a:gd name="connsiteY5" fmla="*/ 1620169 h 1985627"/>
                <a:gd name="connsiteX6" fmla="*/ 2514074 w 3112553"/>
                <a:gd name="connsiteY6" fmla="*/ 1824530 h 1985627"/>
                <a:gd name="connsiteX7" fmla="*/ 3112553 w 3112553"/>
                <a:gd name="connsiteY7" fmla="*/ 1985627 h 19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2553" h="1985627">
                  <a:moveTo>
                    <a:pt x="0" y="0"/>
                  </a:moveTo>
                  <a:cubicBezTo>
                    <a:pt x="88641" y="115077"/>
                    <a:pt x="201549" y="283902"/>
                    <a:pt x="304443" y="413475"/>
                  </a:cubicBezTo>
                  <a:cubicBezTo>
                    <a:pt x="407337" y="543048"/>
                    <a:pt x="486238" y="655956"/>
                    <a:pt x="617367" y="777440"/>
                  </a:cubicBezTo>
                  <a:cubicBezTo>
                    <a:pt x="748496" y="898924"/>
                    <a:pt x="927316" y="1035628"/>
                    <a:pt x="1091217" y="1142377"/>
                  </a:cubicBezTo>
                  <a:cubicBezTo>
                    <a:pt x="1255118" y="1249126"/>
                    <a:pt x="1449340" y="1338305"/>
                    <a:pt x="1600774" y="1417937"/>
                  </a:cubicBezTo>
                  <a:cubicBezTo>
                    <a:pt x="1752208" y="1497569"/>
                    <a:pt x="1847602" y="1552404"/>
                    <a:pt x="1999819" y="1620169"/>
                  </a:cubicBezTo>
                  <a:cubicBezTo>
                    <a:pt x="2152036" y="1687935"/>
                    <a:pt x="2298702" y="1755114"/>
                    <a:pt x="2514074" y="1824530"/>
                  </a:cubicBezTo>
                  <a:cubicBezTo>
                    <a:pt x="2728520" y="1902776"/>
                    <a:pt x="2806553" y="1934110"/>
                    <a:pt x="3112553" y="1985627"/>
                  </a:cubicBezTo>
                </a:path>
              </a:pathLst>
            </a:custGeom>
            <a:noFill/>
            <a:ln w="28575">
              <a:solidFill>
                <a:schemeClr val="bg1"/>
              </a:solidFill>
              <a:tailEnd type="triangle"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6841C7-1C7D-ABDC-B9E5-AB4A599DE471}"/>
                </a:ext>
              </a:extLst>
            </p:cNvPr>
            <p:cNvSpPr txBox="1"/>
            <p:nvPr/>
          </p:nvSpPr>
          <p:spPr>
            <a:xfrm rot="939646">
              <a:off x="6116815" y="4260724"/>
              <a:ext cx="1178474" cy="646331"/>
            </a:xfrm>
            <a:prstGeom prst="rect">
              <a:avLst/>
            </a:prstGeom>
            <a:noFill/>
          </p:spPr>
          <p:txBody>
            <a:bodyPr wrap="square" rtlCol="0">
              <a:spAutoFit/>
            </a:bodyPr>
            <a:lstStyle/>
            <a:p>
              <a:pPr algn="ctr"/>
              <a:r>
                <a:rPr lang="en-US" b="1" dirty="0">
                  <a:solidFill>
                    <a:schemeClr val="bg1"/>
                  </a:solidFill>
                </a:rPr>
                <a:t>toroidal direction</a:t>
              </a:r>
            </a:p>
          </p:txBody>
        </p:sp>
      </p:grpSp>
      <p:cxnSp>
        <p:nvCxnSpPr>
          <p:cNvPr id="20" name="Straight Connector 19">
            <a:extLst>
              <a:ext uri="{FF2B5EF4-FFF2-40B4-BE49-F238E27FC236}">
                <a16:creationId xmlns:a16="http://schemas.microsoft.com/office/drawing/2014/main" id="{8DF830F9-482E-032A-41C8-8CBB2F5727A5}"/>
              </a:ext>
            </a:extLst>
          </p:cNvPr>
          <p:cNvCxnSpPr>
            <a:cxnSpLocks/>
          </p:cNvCxnSpPr>
          <p:nvPr/>
        </p:nvCxnSpPr>
        <p:spPr>
          <a:xfrm flipV="1">
            <a:off x="2334827" y="3592423"/>
            <a:ext cx="3271776" cy="59783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09F1624-5F8F-4442-4BE7-44626010FA58}"/>
              </a:ext>
            </a:extLst>
          </p:cNvPr>
          <p:cNvCxnSpPr>
            <a:cxnSpLocks/>
          </p:cNvCxnSpPr>
          <p:nvPr/>
        </p:nvCxnSpPr>
        <p:spPr>
          <a:xfrm>
            <a:off x="2334827" y="5937695"/>
            <a:ext cx="3271776" cy="582248"/>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5" name="Picture 24" descr="A smokey waves of a person&#10;&#10;Description automatically generated with medium confidence">
            <a:extLst>
              <a:ext uri="{FF2B5EF4-FFF2-40B4-BE49-F238E27FC236}">
                <a16:creationId xmlns:a16="http://schemas.microsoft.com/office/drawing/2014/main" id="{BD440731-F159-1C06-8758-56DF01F5D8E4}"/>
              </a:ext>
            </a:extLst>
          </p:cNvPr>
          <p:cNvPicPr>
            <a:picLocks noChangeAspect="1"/>
          </p:cNvPicPr>
          <p:nvPr/>
        </p:nvPicPr>
        <p:blipFill rotWithShape="1">
          <a:blip r:embed="rId5"/>
          <a:srcRect l="13545" t="18435" r="4664" b="24785"/>
          <a:stretch/>
        </p:blipFill>
        <p:spPr>
          <a:xfrm>
            <a:off x="680779" y="1249746"/>
            <a:ext cx="5415221" cy="1906918"/>
          </a:xfrm>
          <a:prstGeom prst="rect">
            <a:avLst/>
          </a:prstGeom>
        </p:spPr>
      </p:pic>
      <p:sp>
        <p:nvSpPr>
          <p:cNvPr id="26" name="TextBox 25">
            <a:extLst>
              <a:ext uri="{FF2B5EF4-FFF2-40B4-BE49-F238E27FC236}">
                <a16:creationId xmlns:a16="http://schemas.microsoft.com/office/drawing/2014/main" id="{F087307C-A1DD-2846-D9AB-A83F690853B1}"/>
              </a:ext>
            </a:extLst>
          </p:cNvPr>
          <p:cNvSpPr txBox="1"/>
          <p:nvPr/>
        </p:nvSpPr>
        <p:spPr>
          <a:xfrm>
            <a:off x="6483987" y="1500020"/>
            <a:ext cx="5569258" cy="923330"/>
          </a:xfrm>
          <a:prstGeom prst="rect">
            <a:avLst/>
          </a:prstGeom>
          <a:noFill/>
        </p:spPr>
        <p:txBody>
          <a:bodyPr wrap="square" rtlCol="0">
            <a:spAutoFit/>
          </a:bodyPr>
          <a:lstStyle/>
          <a:p>
            <a:r>
              <a:rPr lang="en-US" dirty="0"/>
              <a:t>W7-X stellarator optimized for low plasma current</a:t>
            </a:r>
            <a:br>
              <a:rPr lang="en-US" dirty="0"/>
            </a:br>
            <a:r>
              <a:rPr lang="en-US" dirty="0"/>
              <a:t>→ magnetic field generated largely be external coils and easy to calculate along CIS sightlines</a:t>
            </a:r>
          </a:p>
        </p:txBody>
      </p:sp>
    </p:spTree>
    <p:extLst>
      <p:ext uri="{BB962C8B-B14F-4D97-AF65-F5344CB8AC3E}">
        <p14:creationId xmlns:p14="http://schemas.microsoft.com/office/powerpoint/2010/main" val="17496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Temperature is inferred by fitting a model of the C III line shape to data, using variation of magnetic field along sightlines</a:t>
            </a:r>
          </a:p>
        </p:txBody>
      </p:sp>
      <p:sp>
        <p:nvSpPr>
          <p:cNvPr id="3" name="Footer Placeholder 2"/>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4" name="TextBox 3"/>
              <p:cNvSpPr txBox="1"/>
              <p:nvPr/>
            </p:nvSpPr>
            <p:spPr>
              <a:xfrm>
                <a:off x="294456" y="1234309"/>
                <a:ext cx="7202958" cy="5550879"/>
              </a:xfrm>
              <a:prstGeom prst="rect">
                <a:avLst/>
              </a:prstGeom>
              <a:noFill/>
            </p:spPr>
            <p:txBody>
              <a:bodyPr wrap="square" rtlCol="0">
                <a:spAutoFit/>
              </a:bodyPr>
              <a:lstStyle/>
              <a:p>
                <a:r>
                  <a:rPr lang="de-DE" dirty="0"/>
                  <a:t>Data: phase and contrast images for each of</a:t>
                </a:r>
                <a:br>
                  <a:rPr lang="de-DE" dirty="0"/>
                </a:br>
                <a:r>
                  <a:rPr lang="de-DE" dirty="0"/>
                  <a:t>the four group delays</a:t>
                </a:r>
              </a:p>
              <a:p>
                <a:endParaRPr lang="de-DE" dirty="0"/>
              </a:p>
              <a:p>
                <a:r>
                  <a:rPr lang="de-DE" dirty="0"/>
                  <a:t>Fitting model: C III 465 nm triplet with Doppler</a:t>
                </a:r>
                <a:br>
                  <a:rPr lang="de-DE" dirty="0"/>
                </a:br>
                <a:r>
                  <a:rPr lang="de-DE" dirty="0"/>
                  <a:t>shift/broadening and Zeeman splitting</a:t>
                </a:r>
              </a:p>
              <a:p>
                <a:endParaRPr lang="de-DE" dirty="0"/>
              </a:p>
              <a:p>
                <a:endParaRPr lang="de-DE" dirty="0"/>
              </a:p>
              <a:p>
                <a:endParaRPr lang="de-DE" dirty="0"/>
              </a:p>
              <a:p>
                <a:r>
                  <a:rPr lang="de-DE" dirty="0"/>
                  <a:t>C III emission localized to a single 1-5 cm long</a:t>
                </a:r>
                <a:br>
                  <a:rPr lang="de-DE" dirty="0"/>
                </a:br>
                <a:r>
                  <a:rPr lang="de-DE" dirty="0"/>
                  <a:t>region in SOL near divertor</a:t>
                </a:r>
                <a:r>
                  <a:rPr lang="de-DE" baseline="30000" dirty="0"/>
                  <a:t>1,2 </a:t>
                </a:r>
                <a:r>
                  <a:rPr lang="de-DE" dirty="0"/>
                  <a:t>→ </a:t>
                </a:r>
                <a14:m>
                  <m:oMath xmlns:m="http://schemas.openxmlformats.org/officeDocument/2006/math">
                    <m:r>
                      <a:rPr lang="en-US" b="0" i="1" smtClean="0">
                        <a:latin typeface="Cambria Math" panose="02040503050406030204" pitchFamily="18" charset="0"/>
                      </a:rPr>
                      <m:t>𝐵</m:t>
                    </m:r>
                  </m:oMath>
                </a14:m>
                <a:r>
                  <a:rPr lang="de-DE" dirty="0"/>
                  <a:t> and </a:t>
                </a:r>
                <a14:m>
                  <m:oMath xmlns:m="http://schemas.openxmlformats.org/officeDocument/2006/math">
                    <m:r>
                      <a:rPr lang="de-DE" i="1" smtClean="0">
                        <a:latin typeface="Cambria Math" panose="02040503050406030204" pitchFamily="18" charset="0"/>
                        <a:ea typeface="Cambria Math" panose="02040503050406030204" pitchFamily="18" charset="0"/>
                      </a:rPr>
                      <m:t>𝜃</m:t>
                    </m:r>
                  </m:oMath>
                </a14:m>
                <a:r>
                  <a:rPr lang="de-DE" dirty="0"/>
                  <a:t> are</a:t>
                </a:r>
                <a:br>
                  <a:rPr lang="de-DE" dirty="0"/>
                </a:br>
                <a:r>
                  <a:rPr lang="de-DE" dirty="0"/>
                  <a:t>not independent fit parameters</a:t>
                </a:r>
                <a:br>
                  <a:rPr lang="de-DE" dirty="0"/>
                </a:br>
                <a:endParaRPr lang="de-DE" dirty="0"/>
              </a:p>
              <a:p>
                <a:r>
                  <a:rPr lang="de-DE" dirty="0"/>
                  <a:t>Fit parameters:</a:t>
                </a:r>
              </a:p>
              <a:p>
                <a:pPr marL="342900" lvl="0" indent="-342900">
                  <a:spcBef>
                    <a:spcPct val="20000"/>
                  </a:spcBef>
                  <a:buClr>
                    <a:srgbClr val="496E9C"/>
                  </a:buClr>
                  <a:buFont typeface="Arial"/>
                  <a:buChar char="•"/>
                </a:pPr>
                <a:r>
                  <a:rPr lang="de-DE" sz="1600" dirty="0"/>
                  <a:t>C</a:t>
                </a:r>
                <a:r>
                  <a:rPr lang="de-DE" sz="1600" baseline="30000" dirty="0"/>
                  <a:t>2+</a:t>
                </a:r>
                <a:r>
                  <a:rPr lang="de-DE" sz="1600" dirty="0"/>
                  <a:t> velocity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𝑖</m:t>
                        </m:r>
                      </m:sub>
                    </m:sSub>
                  </m:oMath>
                </a14:m>
                <a:endParaRPr lang="de-DE" sz="1600" dirty="0"/>
              </a:p>
              <a:p>
                <a:pPr marL="342900" lvl="0" indent="-342900">
                  <a:spcBef>
                    <a:spcPct val="20000"/>
                  </a:spcBef>
                  <a:buClr>
                    <a:srgbClr val="496E9C"/>
                  </a:buClr>
                  <a:buFont typeface="Arial"/>
                  <a:buChar char="•"/>
                </a:pPr>
                <a:r>
                  <a:rPr lang="de-DE" sz="1600" dirty="0"/>
                  <a:t>C</a:t>
                </a:r>
                <a:r>
                  <a:rPr lang="de-DE" sz="1600" baseline="30000" dirty="0"/>
                  <a:t>2+</a:t>
                </a:r>
                <a:r>
                  <a:rPr lang="de-DE" sz="1600" dirty="0"/>
                  <a:t> temperature </a:t>
                </a:r>
                <a14:m>
                  <m:oMath xmlns:m="http://schemas.openxmlformats.org/officeDocument/2006/math">
                    <m:sSub>
                      <m:sSubPr>
                        <m:ctrlPr>
                          <a:rPr lang="de-DE"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𝑖</m:t>
                        </m:r>
                      </m:sub>
                    </m:sSub>
                  </m:oMath>
                </a14:m>
                <a:endParaRPr lang="de-DE" sz="1600" dirty="0"/>
              </a:p>
              <a:p>
                <a:pPr marL="342900" lvl="0" indent="-342900">
                  <a:spcBef>
                    <a:spcPct val="20000"/>
                  </a:spcBef>
                  <a:buClr>
                    <a:srgbClr val="496E9C"/>
                  </a:buClr>
                  <a:buFont typeface="Arial"/>
                  <a:buChar char="•"/>
                </a:pPr>
                <a:r>
                  <a:rPr lang="en-US" sz="1600" dirty="0"/>
                  <a:t>Distance of emission location along sightline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𝑑</m:t>
                        </m:r>
                      </m:e>
                      <m:sub>
                        <m:r>
                          <a:rPr lang="en-US" sz="1600" b="0" i="1" smtClean="0">
                            <a:latin typeface="Cambria Math" panose="02040503050406030204" pitchFamily="18" charset="0"/>
                          </a:rPr>
                          <m:t>𝑠𝑖𝑔h𝑡𝑙𝑖𝑛𝑒</m:t>
                        </m:r>
                      </m:sub>
                    </m:sSub>
                  </m:oMath>
                </a14:m>
                <a:endParaRPr lang="de-DE" sz="1600" dirty="0"/>
              </a:p>
              <a:p>
                <a:pPr lvl="0">
                  <a:spcBef>
                    <a:spcPct val="20000"/>
                  </a:spcBef>
                  <a:buClr>
                    <a:srgbClr val="496E9C"/>
                  </a:buClr>
                </a:pPr>
                <a:endParaRPr lang="en-US" sz="1600" b="0" i="1" dirty="0">
                  <a:latin typeface="Cambria Math" panose="02040503050406030204" pitchFamily="18" charset="0"/>
                </a:endParaRPr>
              </a:p>
              <a:p>
                <a:pPr lvl="0">
                  <a:spcBef>
                    <a:spcPct val="20000"/>
                  </a:spcBef>
                  <a:buClr>
                    <a:srgbClr val="496E9C"/>
                  </a:buClr>
                </a:pPr>
                <a:r>
                  <a:rPr lang="en-US" b="0" dirty="0"/>
                  <a:t>Magnetic field known along sightlines</a:t>
                </a:r>
                <a:br>
                  <a:rPr lang="en-US" b="0" dirty="0"/>
                </a:br>
                <a:r>
                  <a:rPr lang="en-US" b="0" dirty="0"/>
                  <a:t>→ </a:t>
                </a:r>
                <a14:m>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𝐵</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𝑠𝑖𝑔h𝑡𝑙𝑖𝑛𝑒</m:t>
                            </m:r>
                          </m:sub>
                        </m:sSub>
                      </m:e>
                    </m:d>
                  </m:oMath>
                </a14:m>
                <a:r>
                  <a:rPr lang="de-DE" dirty="0"/>
                  <a:t>, </a:t>
                </a:r>
                <a14:m>
                  <m:oMath xmlns:m="http://schemas.openxmlformats.org/officeDocument/2006/math">
                    <m:r>
                      <a:rPr lang="de-DE"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𝑠𝑖𝑔h𝑡𝑙𝑖𝑛𝑒</m:t>
                            </m:r>
                          </m:sub>
                        </m:sSub>
                      </m:e>
                    </m:d>
                  </m:oMath>
                </a14:m>
                <a:endParaRPr lang="de-DE" dirty="0"/>
              </a:p>
            </p:txBody>
          </p:sp>
        </mc:Choice>
        <mc:Fallback xmlns="">
          <p:sp>
            <p:nvSpPr>
              <p:cNvPr id="4" name="TextBox 3"/>
              <p:cNvSpPr txBox="1">
                <a:spLocks noRot="1" noChangeAspect="1" noMove="1" noResize="1" noEditPoints="1" noAdjustHandles="1" noChangeArrowheads="1" noChangeShapeType="1" noTextEdit="1"/>
              </p:cNvSpPr>
              <p:nvPr/>
            </p:nvSpPr>
            <p:spPr>
              <a:xfrm>
                <a:off x="294456" y="1234309"/>
                <a:ext cx="7202958" cy="5550879"/>
              </a:xfrm>
              <a:prstGeom prst="rect">
                <a:avLst/>
              </a:prstGeom>
              <a:blipFill>
                <a:blip r:embed="rId2"/>
                <a:stretch>
                  <a:fillRect l="-677" t="-549" b="-329"/>
                </a:stretch>
              </a:blipFill>
            </p:spPr>
            <p:txBody>
              <a:bodyPr/>
              <a:lstStyle/>
              <a:p>
                <a:r>
                  <a:rPr lang="en-US">
                    <a:noFill/>
                  </a:rPr>
                  <a:t> </a:t>
                </a:r>
              </a:p>
            </p:txBody>
          </p:sp>
        </mc:Fallback>
      </mc:AlternateContent>
      <p:sp>
        <p:nvSpPr>
          <p:cNvPr id="25" name="TextBox 24"/>
          <p:cNvSpPr txBox="1"/>
          <p:nvPr/>
        </p:nvSpPr>
        <p:spPr>
          <a:xfrm>
            <a:off x="7313958" y="6348296"/>
            <a:ext cx="3485249" cy="523220"/>
          </a:xfrm>
          <a:prstGeom prst="rect">
            <a:avLst/>
          </a:prstGeom>
          <a:noFill/>
        </p:spPr>
        <p:txBody>
          <a:bodyPr wrap="none" rtlCol="0">
            <a:spAutoFit/>
          </a:bodyPr>
          <a:lstStyle/>
          <a:p>
            <a:r>
              <a:rPr lang="de-DE" sz="1400" baseline="30000" dirty="0"/>
              <a:t>1</a:t>
            </a:r>
            <a:r>
              <a:rPr lang="de-DE" sz="1400" dirty="0"/>
              <a:t>D. Gradic et al., PPCF </a:t>
            </a:r>
            <a:r>
              <a:rPr lang="de-DE" sz="1400" b="1" dirty="0"/>
              <a:t>64</a:t>
            </a:r>
            <a:r>
              <a:rPr lang="de-DE" sz="1400" dirty="0"/>
              <a:t> 075010 (2022)</a:t>
            </a:r>
          </a:p>
          <a:p>
            <a:r>
              <a:rPr lang="de-DE" sz="1400" baseline="30000" dirty="0"/>
              <a:t>2</a:t>
            </a:r>
            <a:r>
              <a:rPr lang="de-DE" sz="1400" dirty="0"/>
              <a:t>M. Krychowiak et al., EPS 2021 P1.1026</a:t>
            </a:r>
            <a:endParaRPr lang="en-US" sz="1400" baseline="30000" dirty="0"/>
          </a:p>
        </p:txBody>
      </p:sp>
      <p:sp>
        <p:nvSpPr>
          <p:cNvPr id="12" name="Slide Number Placeholder 11">
            <a:extLst>
              <a:ext uri="{FF2B5EF4-FFF2-40B4-BE49-F238E27FC236}">
                <a16:creationId xmlns:a16="http://schemas.microsoft.com/office/drawing/2014/main" id="{B54E43E2-3F1A-79EA-01E6-0004B3BBC7E3}"/>
              </a:ext>
            </a:extLst>
          </p:cNvPr>
          <p:cNvSpPr>
            <a:spLocks noGrp="1"/>
          </p:cNvSpPr>
          <p:nvPr>
            <p:ph type="sldNum" sz="quarter" idx="11"/>
          </p:nvPr>
        </p:nvSpPr>
        <p:spPr/>
        <p:txBody>
          <a:bodyPr/>
          <a:lstStyle/>
          <a:p>
            <a:fld id="{7CAF8605-79AF-49D8-801C-80CE61886099}" type="slidenum">
              <a:rPr lang="de-DE" smtClean="0"/>
              <a:pPr/>
              <a:t>16</a:t>
            </a:fld>
            <a:endParaRPr lang="de-DE"/>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E85DFA2-3204-9EED-1677-C9B0DDF4EF72}"/>
                  </a:ext>
                </a:extLst>
              </p:cNvPr>
              <p:cNvSpPr txBox="1"/>
              <p:nvPr/>
            </p:nvSpPr>
            <p:spPr>
              <a:xfrm>
                <a:off x="1362622" y="3047899"/>
                <a:ext cx="26403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type m:val="lin"/>
                          <m:ctrlPr>
                            <a:rPr lang="en-US" b="1" i="1" smtClean="0">
                              <a:latin typeface="Cambria Math" panose="02040503050406030204" pitchFamily="18" charset="0"/>
                              <a:ea typeface="Cambria Math" panose="02040503050406030204" pitchFamily="18" charset="0"/>
                            </a:rPr>
                          </m:ctrlPr>
                        </m:fPr>
                        <m:num>
                          <m:r>
                            <a:rPr lang="en-US" b="1" i="1">
                              <a:latin typeface="Cambria Math" panose="02040503050406030204" pitchFamily="18" charset="0"/>
                              <a:ea typeface="Cambria Math" panose="02040503050406030204" pitchFamily="18" charset="0"/>
                            </a:rPr>
                            <m:t>𝜻</m:t>
                          </m:r>
                        </m:num>
                        <m:den>
                          <m:sSub>
                            <m:sSubPr>
                              <m:ctrlPr>
                                <a:rPr lang="en-US" b="1" i="1">
                                  <a:solidFill>
                                    <a:srgbClr val="E86100"/>
                                  </a:solidFill>
                                  <a:latin typeface="Cambria Math" panose="02040503050406030204" pitchFamily="18" charset="0"/>
                                  <a:ea typeface="Cambria Math" panose="02040503050406030204" pitchFamily="18" charset="0"/>
                                </a:rPr>
                              </m:ctrlPr>
                            </m:sSubPr>
                            <m:e>
                              <m:r>
                                <a:rPr lang="en-US" b="1" i="1">
                                  <a:solidFill>
                                    <a:srgbClr val="E86100"/>
                                  </a:solidFill>
                                  <a:latin typeface="Cambria Math" panose="02040503050406030204" pitchFamily="18" charset="0"/>
                                  <a:ea typeface="Cambria Math" panose="02040503050406030204" pitchFamily="18" charset="0"/>
                                </a:rPr>
                                <m:t>𝜻</m:t>
                              </m:r>
                            </m:e>
                            <m:sub>
                              <m:r>
                                <a:rPr lang="en-US" b="1" i="1">
                                  <a:solidFill>
                                    <a:srgbClr val="E86100"/>
                                  </a:solidFill>
                                  <a:latin typeface="Cambria Math" panose="02040503050406030204" pitchFamily="18" charset="0"/>
                                  <a:ea typeface="Cambria Math" panose="02040503050406030204" pitchFamily="18" charset="0"/>
                                </a:rPr>
                                <m:t>𝑰</m:t>
                              </m:r>
                            </m:sub>
                          </m:sSub>
                        </m:den>
                      </m:f>
                      <m:r>
                        <a:rPr lang="en-US" b="1" i="1" smtClean="0">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i="1">
                              <a:solidFill>
                                <a:srgbClr val="FF0000"/>
                              </a:solidFill>
                              <a:latin typeface="Cambria Math" panose="02040503050406030204" pitchFamily="18" charset="0"/>
                              <a:ea typeface="Cambria Math" panose="02040503050406030204" pitchFamily="18" charset="0"/>
                            </a:rPr>
                            <m:t>𝜻</m:t>
                          </m:r>
                        </m:e>
                        <m:sub>
                          <m:r>
                            <a:rPr lang="en-US" b="1" i="1">
                              <a:solidFill>
                                <a:srgbClr val="FF0000"/>
                              </a:solidFill>
                              <a:latin typeface="Cambria Math" panose="02040503050406030204" pitchFamily="18" charset="0"/>
                              <a:ea typeface="Cambria Math" panose="02040503050406030204" pitchFamily="18" charset="0"/>
                            </a:rPr>
                            <m:t>𝑫</m:t>
                          </m:r>
                        </m:sub>
                      </m:sSub>
                      <m:d>
                        <m:dPr>
                          <m:ctrlPr>
                            <a:rPr lang="en-US" b="1" i="1" smtClean="0">
                              <a:solidFill>
                                <a:srgbClr val="FF0000"/>
                              </a:solidFill>
                              <a:latin typeface="Cambria Math" panose="02040503050406030204" pitchFamily="18" charset="0"/>
                              <a:ea typeface="Cambria Math" panose="02040503050406030204" pitchFamily="18" charset="0"/>
                            </a:rPr>
                          </m:ctrlPr>
                        </m:dPr>
                        <m:e>
                          <m:sSub>
                            <m:sSubPr>
                              <m:ctrlPr>
                                <a:rPr lang="en-US" b="1" i="1" smtClean="0">
                                  <a:solidFill>
                                    <a:srgbClr val="FF0000"/>
                                  </a:solidFill>
                                  <a:latin typeface="Cambria Math" panose="02040503050406030204" pitchFamily="18" charset="0"/>
                                  <a:ea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𝑻</m:t>
                              </m:r>
                            </m:e>
                            <m:sub>
                              <m:r>
                                <a:rPr lang="en-US" b="1" i="1" smtClean="0">
                                  <a:solidFill>
                                    <a:srgbClr val="FF0000"/>
                                  </a:solidFill>
                                  <a:latin typeface="Cambria Math" panose="02040503050406030204" pitchFamily="18" charset="0"/>
                                  <a:ea typeface="Cambria Math" panose="02040503050406030204" pitchFamily="18" charset="0"/>
                                </a:rPr>
                                <m:t>𝒊</m:t>
                              </m:r>
                            </m:sub>
                          </m:sSub>
                        </m:e>
                      </m:d>
                      <m:sSub>
                        <m:sSubPr>
                          <m:ctrlPr>
                            <a:rPr lang="en-US" b="1" i="1">
                              <a:solidFill>
                                <a:srgbClr val="0070C0"/>
                              </a:solidFill>
                              <a:latin typeface="Cambria Math" panose="02040503050406030204" pitchFamily="18" charset="0"/>
                              <a:ea typeface="Cambria Math" panose="02040503050406030204" pitchFamily="18" charset="0"/>
                            </a:rPr>
                          </m:ctrlPr>
                        </m:sSubPr>
                        <m:e>
                          <m:r>
                            <a:rPr lang="en-US" b="1" i="1">
                              <a:solidFill>
                                <a:srgbClr val="0070C0"/>
                              </a:solidFill>
                              <a:latin typeface="Cambria Math" panose="02040503050406030204" pitchFamily="18" charset="0"/>
                              <a:ea typeface="Cambria Math" panose="02040503050406030204" pitchFamily="18" charset="0"/>
                            </a:rPr>
                            <m:t>𝜻</m:t>
                          </m:r>
                        </m:e>
                        <m:sub>
                          <m:r>
                            <a:rPr lang="en-US" b="1" i="1" smtClean="0">
                              <a:solidFill>
                                <a:srgbClr val="0070C0"/>
                              </a:solidFill>
                              <a:latin typeface="Cambria Math" panose="02040503050406030204" pitchFamily="18" charset="0"/>
                              <a:ea typeface="Cambria Math" panose="02040503050406030204" pitchFamily="18" charset="0"/>
                            </a:rPr>
                            <m:t>𝑴</m:t>
                          </m:r>
                          <m:r>
                            <a:rPr lang="en-US" b="1" i="1">
                              <a:solidFill>
                                <a:srgbClr val="0070C0"/>
                              </a:solidFill>
                              <a:latin typeface="Cambria Math" panose="02040503050406030204" pitchFamily="18" charset="0"/>
                              <a:ea typeface="Cambria Math" panose="02040503050406030204" pitchFamily="18" charset="0"/>
                            </a:rPr>
                            <m:t>𝒁</m:t>
                          </m:r>
                        </m:sub>
                      </m:sSub>
                      <m:d>
                        <m:dPr>
                          <m:ctrlPr>
                            <a:rPr lang="en-US" b="1" i="1" smtClean="0">
                              <a:solidFill>
                                <a:srgbClr val="0070C0"/>
                              </a:solidFill>
                              <a:latin typeface="Cambria Math" panose="02040503050406030204" pitchFamily="18" charset="0"/>
                              <a:ea typeface="Cambria Math" panose="02040503050406030204" pitchFamily="18" charset="0"/>
                            </a:rPr>
                          </m:ctrlPr>
                        </m:dPr>
                        <m:e>
                          <m:r>
                            <a:rPr lang="en-US" b="1" i="1" smtClean="0">
                              <a:solidFill>
                                <a:srgbClr val="0070C0"/>
                              </a:solidFill>
                              <a:latin typeface="Cambria Math" panose="02040503050406030204" pitchFamily="18" charset="0"/>
                              <a:ea typeface="Cambria Math" panose="02040503050406030204" pitchFamily="18" charset="0"/>
                            </a:rPr>
                            <m:t>𝑩</m:t>
                          </m:r>
                          <m:r>
                            <a:rPr lang="en-US" b="1" i="1" smtClean="0">
                              <a:solidFill>
                                <a:srgbClr val="0070C0"/>
                              </a:solidFill>
                              <a:latin typeface="Cambria Math" panose="02040503050406030204" pitchFamily="18" charset="0"/>
                              <a:ea typeface="Cambria Math" panose="02040503050406030204" pitchFamily="18" charset="0"/>
                            </a:rPr>
                            <m:t>,</m:t>
                          </m:r>
                          <m:r>
                            <a:rPr lang="en-US" b="1" i="1" smtClean="0">
                              <a:solidFill>
                                <a:srgbClr val="0070C0"/>
                              </a:solidFill>
                              <a:latin typeface="Cambria Math" panose="02040503050406030204" pitchFamily="18" charset="0"/>
                              <a:ea typeface="Cambria Math" panose="02040503050406030204" pitchFamily="18" charset="0"/>
                            </a:rPr>
                            <m:t>𝜽</m:t>
                          </m:r>
                        </m:e>
                      </m:d>
                    </m:oMath>
                  </m:oMathPara>
                </a14:m>
                <a:endParaRPr lang="en-US" dirty="0"/>
              </a:p>
            </p:txBody>
          </p:sp>
        </mc:Choice>
        <mc:Fallback xmlns="">
          <p:sp>
            <p:nvSpPr>
              <p:cNvPr id="37" name="TextBox 36">
                <a:extLst>
                  <a:ext uri="{FF2B5EF4-FFF2-40B4-BE49-F238E27FC236}">
                    <a16:creationId xmlns:a16="http://schemas.microsoft.com/office/drawing/2014/main" id="{3E85DFA2-3204-9EED-1677-C9B0DDF4EF72}"/>
                  </a:ext>
                </a:extLst>
              </p:cNvPr>
              <p:cNvSpPr txBox="1">
                <a:spLocks noRot="1" noChangeAspect="1" noMove="1" noResize="1" noEditPoints="1" noAdjustHandles="1" noChangeArrowheads="1" noChangeShapeType="1" noTextEdit="1"/>
              </p:cNvSpPr>
              <p:nvPr/>
            </p:nvSpPr>
            <p:spPr>
              <a:xfrm>
                <a:off x="1362622" y="3047899"/>
                <a:ext cx="2640349" cy="369332"/>
              </a:xfrm>
              <a:prstGeom prst="rect">
                <a:avLst/>
              </a:prstGeom>
              <a:blipFill>
                <a:blip r:embed="rId3"/>
                <a:stretch>
                  <a:fillRect l="-6467" t="-114754" b="-177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74619A8-2976-F9B5-A47F-98F4E2A05596}"/>
                  </a:ext>
                </a:extLst>
              </p:cNvPr>
              <p:cNvSpPr txBox="1"/>
              <p:nvPr/>
            </p:nvSpPr>
            <p:spPr>
              <a:xfrm>
                <a:off x="670018" y="2680329"/>
                <a:ext cx="39598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𝚽</m:t>
                      </m:r>
                      <m:r>
                        <a:rPr lang="en-US" b="1" i="1" smtClean="0">
                          <a:latin typeface="Cambria Math" panose="02040503050406030204" pitchFamily="18" charset="0"/>
                          <a:ea typeface="Cambria Math" panose="02040503050406030204" pitchFamily="18" charset="0"/>
                        </a:rPr>
                        <m:t>−</m:t>
                      </m:r>
                      <m:sSub>
                        <m:sSubPr>
                          <m:ctrlPr>
                            <a:rPr lang="en-US" b="1" i="1" smtClean="0">
                              <a:solidFill>
                                <a:srgbClr val="E86100"/>
                              </a:solidFill>
                              <a:latin typeface="Cambria Math" panose="02040503050406030204" pitchFamily="18" charset="0"/>
                              <a:ea typeface="Cambria Math" panose="02040503050406030204" pitchFamily="18" charset="0"/>
                            </a:rPr>
                          </m:ctrlPr>
                        </m:sSubPr>
                        <m:e>
                          <m:r>
                            <a:rPr lang="en-US" b="1" i="1" smtClean="0">
                              <a:solidFill>
                                <a:srgbClr val="E86100"/>
                              </a:solidFill>
                              <a:latin typeface="Cambria Math" panose="02040503050406030204" pitchFamily="18" charset="0"/>
                              <a:ea typeface="Cambria Math" panose="02040503050406030204" pitchFamily="18" charset="0"/>
                            </a:rPr>
                            <m:t>𝚽</m:t>
                          </m:r>
                        </m:e>
                        <m:sub>
                          <m:r>
                            <a:rPr lang="en-US" b="1" i="1" smtClean="0">
                              <a:solidFill>
                                <a:srgbClr val="E86100"/>
                              </a:solidFill>
                              <a:latin typeface="Cambria Math" panose="02040503050406030204" pitchFamily="18" charset="0"/>
                              <a:ea typeface="Cambria Math" panose="02040503050406030204" pitchFamily="18" charset="0"/>
                            </a:rPr>
                            <m:t>𝒄𝒂𝒍</m:t>
                          </m:r>
                        </m:sub>
                      </m:sSub>
                      <m:r>
                        <a:rPr lang="en-US" b="1" i="1" smtClean="0">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𝚽</m:t>
                          </m:r>
                        </m:e>
                        <m:sub>
                          <m:r>
                            <a:rPr lang="en-US" b="1" i="1">
                              <a:solidFill>
                                <a:srgbClr val="FF0000"/>
                              </a:solidFill>
                              <a:latin typeface="Cambria Math" panose="02040503050406030204" pitchFamily="18" charset="0"/>
                              <a:ea typeface="Cambria Math" panose="02040503050406030204" pitchFamily="18" charset="0"/>
                            </a:rPr>
                            <m:t>𝑫</m:t>
                          </m:r>
                        </m:sub>
                      </m:sSub>
                      <m:d>
                        <m:dPr>
                          <m:ctrlPr>
                            <a:rPr lang="en-US" b="1" i="1" smtClean="0">
                              <a:solidFill>
                                <a:srgbClr val="FF0000"/>
                              </a:solidFill>
                              <a:latin typeface="Cambria Math" panose="02040503050406030204" pitchFamily="18" charset="0"/>
                              <a:ea typeface="Cambria Math" panose="02040503050406030204" pitchFamily="18" charset="0"/>
                            </a:rPr>
                          </m:ctrlPr>
                        </m:dPr>
                        <m:e>
                          <m:sSub>
                            <m:sSubPr>
                              <m:ctrlPr>
                                <a:rPr lang="en-US" b="1" i="1" smtClean="0">
                                  <a:solidFill>
                                    <a:srgbClr val="FF0000"/>
                                  </a:solidFill>
                                  <a:latin typeface="Cambria Math" panose="02040503050406030204" pitchFamily="18" charset="0"/>
                                  <a:ea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𝒗</m:t>
                              </m:r>
                            </m:e>
                            <m:sub>
                              <m:r>
                                <a:rPr lang="en-US" b="1" i="1" smtClean="0">
                                  <a:solidFill>
                                    <a:srgbClr val="FF0000"/>
                                  </a:solidFill>
                                  <a:latin typeface="Cambria Math" panose="02040503050406030204" pitchFamily="18" charset="0"/>
                                  <a:ea typeface="Cambria Math" panose="02040503050406030204" pitchFamily="18" charset="0"/>
                                </a:rPr>
                                <m:t>𝒊</m:t>
                              </m:r>
                            </m:sub>
                          </m:sSub>
                        </m:e>
                      </m:d>
                      <m:r>
                        <a:rPr lang="en-US" b="1" i="1" smtClean="0">
                          <a:solidFill>
                            <a:schemeClr val="tx1"/>
                          </a:solidFill>
                          <a:latin typeface="Cambria Math" panose="02040503050406030204" pitchFamily="18" charset="0"/>
                          <a:ea typeface="Cambria Math" panose="02040503050406030204" pitchFamily="18" charset="0"/>
                        </a:rPr>
                        <m:t>+</m:t>
                      </m:r>
                      <m:sSub>
                        <m:sSubPr>
                          <m:ctrlPr>
                            <a:rPr lang="en-US" b="1" i="1">
                              <a:solidFill>
                                <a:srgbClr val="0070C0"/>
                              </a:solidFill>
                              <a:latin typeface="Cambria Math" panose="02040503050406030204" pitchFamily="18" charset="0"/>
                              <a:ea typeface="Cambria Math" panose="02040503050406030204" pitchFamily="18" charset="0"/>
                            </a:rPr>
                          </m:ctrlPr>
                        </m:sSubPr>
                        <m:e>
                          <m:r>
                            <a:rPr lang="en-US" b="1" i="1" smtClean="0">
                              <a:solidFill>
                                <a:srgbClr val="0070C0"/>
                              </a:solidFill>
                              <a:latin typeface="Cambria Math" panose="02040503050406030204" pitchFamily="18" charset="0"/>
                              <a:ea typeface="Cambria Math" panose="02040503050406030204" pitchFamily="18" charset="0"/>
                            </a:rPr>
                            <m:t>𝚽</m:t>
                          </m:r>
                        </m:e>
                        <m:sub>
                          <m:r>
                            <a:rPr lang="en-US" b="1" i="1" smtClean="0">
                              <a:solidFill>
                                <a:srgbClr val="0070C0"/>
                              </a:solidFill>
                              <a:latin typeface="Cambria Math" panose="02040503050406030204" pitchFamily="18" charset="0"/>
                              <a:ea typeface="Cambria Math" panose="02040503050406030204" pitchFamily="18" charset="0"/>
                            </a:rPr>
                            <m:t>𝑴</m:t>
                          </m:r>
                          <m:r>
                            <a:rPr lang="en-US" b="1" i="1">
                              <a:solidFill>
                                <a:srgbClr val="0070C0"/>
                              </a:solidFill>
                              <a:latin typeface="Cambria Math" panose="02040503050406030204" pitchFamily="18" charset="0"/>
                              <a:ea typeface="Cambria Math" panose="02040503050406030204" pitchFamily="18" charset="0"/>
                            </a:rPr>
                            <m:t>𝒁</m:t>
                          </m:r>
                        </m:sub>
                      </m:sSub>
                      <m:d>
                        <m:dPr>
                          <m:ctrlPr>
                            <a:rPr lang="en-US" b="1" i="1" smtClean="0">
                              <a:solidFill>
                                <a:srgbClr val="0070C0"/>
                              </a:solidFill>
                              <a:latin typeface="Cambria Math" panose="02040503050406030204" pitchFamily="18" charset="0"/>
                              <a:ea typeface="Cambria Math" panose="02040503050406030204" pitchFamily="18" charset="0"/>
                            </a:rPr>
                          </m:ctrlPr>
                        </m:dPr>
                        <m:e>
                          <m:r>
                            <a:rPr lang="en-US" b="1" i="1" smtClean="0">
                              <a:solidFill>
                                <a:srgbClr val="0070C0"/>
                              </a:solidFill>
                              <a:latin typeface="Cambria Math" panose="02040503050406030204" pitchFamily="18" charset="0"/>
                              <a:ea typeface="Cambria Math" panose="02040503050406030204" pitchFamily="18" charset="0"/>
                            </a:rPr>
                            <m:t>𝑩</m:t>
                          </m:r>
                          <m:r>
                            <a:rPr lang="en-US" b="1" i="1" smtClean="0">
                              <a:solidFill>
                                <a:srgbClr val="0070C0"/>
                              </a:solidFill>
                              <a:latin typeface="Cambria Math" panose="02040503050406030204" pitchFamily="18" charset="0"/>
                              <a:ea typeface="Cambria Math" panose="02040503050406030204" pitchFamily="18" charset="0"/>
                            </a:rPr>
                            <m:t>,</m:t>
                          </m:r>
                          <m:r>
                            <a:rPr lang="en-US" b="1" i="1" smtClean="0">
                              <a:solidFill>
                                <a:srgbClr val="0070C0"/>
                              </a:solidFill>
                              <a:latin typeface="Cambria Math" panose="02040503050406030204" pitchFamily="18" charset="0"/>
                              <a:ea typeface="Cambria Math" panose="02040503050406030204" pitchFamily="18" charset="0"/>
                            </a:rPr>
                            <m:t>𝜽</m:t>
                          </m:r>
                        </m:e>
                      </m:d>
                    </m:oMath>
                  </m:oMathPara>
                </a14:m>
                <a:endParaRPr lang="en-US" dirty="0"/>
              </a:p>
            </p:txBody>
          </p:sp>
        </mc:Choice>
        <mc:Fallback xmlns="">
          <p:sp>
            <p:nvSpPr>
              <p:cNvPr id="38" name="TextBox 37">
                <a:extLst>
                  <a:ext uri="{FF2B5EF4-FFF2-40B4-BE49-F238E27FC236}">
                    <a16:creationId xmlns:a16="http://schemas.microsoft.com/office/drawing/2014/main" id="{274619A8-2976-F9B5-A47F-98F4E2A05596}"/>
                  </a:ext>
                </a:extLst>
              </p:cNvPr>
              <p:cNvSpPr txBox="1">
                <a:spLocks noRot="1" noChangeAspect="1" noMove="1" noResize="1" noEditPoints="1" noAdjustHandles="1" noChangeArrowheads="1" noChangeShapeType="1" noTextEdit="1"/>
              </p:cNvSpPr>
              <p:nvPr/>
            </p:nvSpPr>
            <p:spPr>
              <a:xfrm>
                <a:off x="670018" y="2680329"/>
                <a:ext cx="3959806" cy="369332"/>
              </a:xfrm>
              <a:prstGeom prst="rect">
                <a:avLst/>
              </a:prstGeom>
              <a:blipFill>
                <a:blip r:embed="rId4"/>
                <a:stretch>
                  <a:fillRect b="-3333"/>
                </a:stretch>
              </a:blipFill>
            </p:spPr>
            <p:txBody>
              <a:bodyPr/>
              <a:lstStyle/>
              <a:p>
                <a:r>
                  <a:rPr lang="en-US">
                    <a:noFill/>
                  </a:rPr>
                  <a:t> </a:t>
                </a:r>
              </a:p>
            </p:txBody>
          </p:sp>
        </mc:Fallback>
      </mc:AlternateContent>
      <p:grpSp>
        <p:nvGrpSpPr>
          <p:cNvPr id="49" name="Group 48">
            <a:extLst>
              <a:ext uri="{FF2B5EF4-FFF2-40B4-BE49-F238E27FC236}">
                <a16:creationId xmlns:a16="http://schemas.microsoft.com/office/drawing/2014/main" id="{A679D89B-3DEC-DC8D-D0F9-F23699CC570A}"/>
              </a:ext>
            </a:extLst>
          </p:cNvPr>
          <p:cNvGrpSpPr/>
          <p:nvPr/>
        </p:nvGrpSpPr>
        <p:grpSpPr>
          <a:xfrm>
            <a:off x="8734618" y="1948959"/>
            <a:ext cx="3342151" cy="3223840"/>
            <a:chOff x="8734618" y="1948959"/>
            <a:chExt cx="3342151" cy="3223840"/>
          </a:xfrm>
        </p:grpSpPr>
        <p:pic>
          <p:nvPicPr>
            <p:cNvPr id="13" name="Picture 12" descr="A screenshot of a computer generated image&#10;&#10;Description automatically generated">
              <a:extLst>
                <a:ext uri="{FF2B5EF4-FFF2-40B4-BE49-F238E27FC236}">
                  <a16:creationId xmlns:a16="http://schemas.microsoft.com/office/drawing/2014/main" id="{263029E1-630E-E6B9-6EED-EB7CF1B56E4F}"/>
                </a:ext>
              </a:extLst>
            </p:cNvPr>
            <p:cNvPicPr>
              <a:picLocks noChangeAspect="1"/>
            </p:cNvPicPr>
            <p:nvPr/>
          </p:nvPicPr>
          <p:blipFill>
            <a:blip r:embed="rId5"/>
            <a:stretch>
              <a:fillRect/>
            </a:stretch>
          </p:blipFill>
          <p:spPr>
            <a:xfrm>
              <a:off x="8734618" y="2201997"/>
              <a:ext cx="3342151" cy="2970802"/>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8A352DD-A194-335A-8441-1929E1FC9BE7}"/>
                    </a:ext>
                  </a:extLst>
                </p:cNvPr>
                <p:cNvSpPr txBox="1"/>
                <p:nvPr/>
              </p:nvSpPr>
              <p:spPr>
                <a:xfrm>
                  <a:off x="9556536" y="2332843"/>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𝟏</m:t>
                            </m:r>
                          </m:sub>
                        </m:sSub>
                      </m:oMath>
                    </m:oMathPara>
                  </a14:m>
                  <a:endParaRPr lang="en-US" sz="1600" b="1" dirty="0">
                    <a:solidFill>
                      <a:schemeClr val="bg1"/>
                    </a:solidFill>
                  </a:endParaRPr>
                </a:p>
              </p:txBody>
            </p:sp>
          </mc:Choice>
          <mc:Fallback xmlns="">
            <p:sp>
              <p:nvSpPr>
                <p:cNvPr id="26" name="TextBox 25">
                  <a:extLst>
                    <a:ext uri="{FF2B5EF4-FFF2-40B4-BE49-F238E27FC236}">
                      <a16:creationId xmlns:a16="http://schemas.microsoft.com/office/drawing/2014/main" id="{18A352DD-A194-335A-8441-1929E1FC9BE7}"/>
                    </a:ext>
                  </a:extLst>
                </p:cNvPr>
                <p:cNvSpPr txBox="1">
                  <a:spLocks noRot="1" noChangeAspect="1" noMove="1" noResize="1" noEditPoints="1" noAdjustHandles="1" noChangeArrowheads="1" noChangeShapeType="1" noTextEdit="1"/>
                </p:cNvSpPr>
                <p:nvPr/>
              </p:nvSpPr>
              <p:spPr>
                <a:xfrm>
                  <a:off x="9556536" y="2332843"/>
                  <a:ext cx="496161" cy="345223"/>
                </a:xfrm>
                <a:prstGeom prst="rect">
                  <a:avLst/>
                </a:prstGeom>
                <a:blipFill>
                  <a:blip r:embed="rId6"/>
                  <a:stretch>
                    <a:fillRect r="-3704"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8A91314-1CC6-B749-9293-F32F7E3386E5}"/>
                    </a:ext>
                  </a:extLst>
                </p:cNvPr>
                <p:cNvSpPr txBox="1"/>
                <p:nvPr/>
              </p:nvSpPr>
              <p:spPr>
                <a:xfrm>
                  <a:off x="10984242" y="2312631"/>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𝟐</m:t>
                            </m:r>
                          </m:sub>
                        </m:sSub>
                      </m:oMath>
                    </m:oMathPara>
                  </a14:m>
                  <a:endParaRPr lang="en-US" sz="1600" b="1" dirty="0">
                    <a:solidFill>
                      <a:schemeClr val="bg1"/>
                    </a:solidFill>
                  </a:endParaRPr>
                </a:p>
              </p:txBody>
            </p:sp>
          </mc:Choice>
          <mc:Fallback xmlns="">
            <p:sp>
              <p:nvSpPr>
                <p:cNvPr id="27" name="TextBox 26">
                  <a:extLst>
                    <a:ext uri="{FF2B5EF4-FFF2-40B4-BE49-F238E27FC236}">
                      <a16:creationId xmlns:a16="http://schemas.microsoft.com/office/drawing/2014/main" id="{28A91314-1CC6-B749-9293-F32F7E3386E5}"/>
                    </a:ext>
                  </a:extLst>
                </p:cNvPr>
                <p:cNvSpPr txBox="1">
                  <a:spLocks noRot="1" noChangeAspect="1" noMove="1" noResize="1" noEditPoints="1" noAdjustHandles="1" noChangeArrowheads="1" noChangeShapeType="1" noTextEdit="1"/>
                </p:cNvSpPr>
                <p:nvPr/>
              </p:nvSpPr>
              <p:spPr>
                <a:xfrm>
                  <a:off x="10984242" y="2312631"/>
                  <a:ext cx="496161" cy="345223"/>
                </a:xfrm>
                <a:prstGeom prst="rect">
                  <a:avLst/>
                </a:prstGeom>
                <a:blipFill>
                  <a:blip r:embed="rId7"/>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2172BAC-58EF-A676-ED80-505A75E572E5}"/>
                    </a:ext>
                  </a:extLst>
                </p:cNvPr>
                <p:cNvSpPr txBox="1"/>
                <p:nvPr/>
              </p:nvSpPr>
              <p:spPr>
                <a:xfrm>
                  <a:off x="9526707" y="3691176"/>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𝟑</m:t>
                            </m:r>
                          </m:sub>
                        </m:sSub>
                      </m:oMath>
                    </m:oMathPara>
                  </a14:m>
                  <a:endParaRPr lang="en-US" sz="1600" b="1" dirty="0">
                    <a:solidFill>
                      <a:schemeClr val="bg1"/>
                    </a:solidFill>
                  </a:endParaRPr>
                </a:p>
              </p:txBody>
            </p:sp>
          </mc:Choice>
          <mc:Fallback xmlns="">
            <p:sp>
              <p:nvSpPr>
                <p:cNvPr id="28" name="TextBox 27">
                  <a:extLst>
                    <a:ext uri="{FF2B5EF4-FFF2-40B4-BE49-F238E27FC236}">
                      <a16:creationId xmlns:a16="http://schemas.microsoft.com/office/drawing/2014/main" id="{82172BAC-58EF-A676-ED80-505A75E572E5}"/>
                    </a:ext>
                  </a:extLst>
                </p:cNvPr>
                <p:cNvSpPr txBox="1">
                  <a:spLocks noRot="1" noChangeAspect="1" noMove="1" noResize="1" noEditPoints="1" noAdjustHandles="1" noChangeArrowheads="1" noChangeShapeType="1" noTextEdit="1"/>
                </p:cNvSpPr>
                <p:nvPr/>
              </p:nvSpPr>
              <p:spPr>
                <a:xfrm>
                  <a:off x="9526707" y="3691176"/>
                  <a:ext cx="496161" cy="345223"/>
                </a:xfrm>
                <a:prstGeom prst="rect">
                  <a:avLst/>
                </a:prstGeom>
                <a:blipFill>
                  <a:blip r:embed="rId8"/>
                  <a:stretch>
                    <a:fillRect r="-3704"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3DEFFBC-B82E-259E-5413-79F4AC04852F}"/>
                    </a:ext>
                  </a:extLst>
                </p:cNvPr>
                <p:cNvSpPr txBox="1"/>
                <p:nvPr/>
              </p:nvSpPr>
              <p:spPr>
                <a:xfrm>
                  <a:off x="10963941" y="3695491"/>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𝟒</m:t>
                            </m:r>
                          </m:sub>
                        </m:sSub>
                      </m:oMath>
                    </m:oMathPara>
                  </a14:m>
                  <a:endParaRPr lang="en-US" sz="1600" b="1" dirty="0">
                    <a:solidFill>
                      <a:schemeClr val="bg1"/>
                    </a:solidFill>
                  </a:endParaRPr>
                </a:p>
              </p:txBody>
            </p:sp>
          </mc:Choice>
          <mc:Fallback xmlns="">
            <p:sp>
              <p:nvSpPr>
                <p:cNvPr id="29" name="TextBox 28">
                  <a:extLst>
                    <a:ext uri="{FF2B5EF4-FFF2-40B4-BE49-F238E27FC236}">
                      <a16:creationId xmlns:a16="http://schemas.microsoft.com/office/drawing/2014/main" id="{F3DEFFBC-B82E-259E-5413-79F4AC04852F}"/>
                    </a:ext>
                  </a:extLst>
                </p:cNvPr>
                <p:cNvSpPr txBox="1">
                  <a:spLocks noRot="1" noChangeAspect="1" noMove="1" noResize="1" noEditPoints="1" noAdjustHandles="1" noChangeArrowheads="1" noChangeShapeType="1" noTextEdit="1"/>
                </p:cNvSpPr>
                <p:nvPr/>
              </p:nvSpPr>
              <p:spPr>
                <a:xfrm>
                  <a:off x="10963941" y="3695491"/>
                  <a:ext cx="496161" cy="345223"/>
                </a:xfrm>
                <a:prstGeom prst="rect">
                  <a:avLst/>
                </a:prstGeom>
                <a:blipFill>
                  <a:blip r:embed="rId9"/>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E533226-5C17-F3A4-E831-72DE5C81BF11}"/>
                    </a:ext>
                  </a:extLst>
                </p:cNvPr>
                <p:cNvSpPr txBox="1"/>
                <p:nvPr/>
              </p:nvSpPr>
              <p:spPr>
                <a:xfrm>
                  <a:off x="9477782" y="1948959"/>
                  <a:ext cx="1316386" cy="369332"/>
                </a:xfrm>
                <a:prstGeom prst="rect">
                  <a:avLst/>
                </a:prstGeom>
                <a:noFill/>
              </p:spPr>
              <p:txBody>
                <a:bodyPr wrap="none" rtlCol="0">
                  <a:spAutoFit/>
                </a:bodyPr>
                <a:lstStyle/>
                <a:p>
                  <a:r>
                    <a:rPr lang="en-US" b="1" dirty="0"/>
                    <a:t>Contrast </a:t>
                  </a:r>
                  <a14:m>
                    <m:oMath xmlns:m="http://schemas.openxmlformats.org/officeDocument/2006/math">
                      <m:r>
                        <a:rPr lang="en-US" b="1" i="1" smtClean="0">
                          <a:latin typeface="Cambria Math" panose="02040503050406030204" pitchFamily="18" charset="0"/>
                          <a:ea typeface="Cambria Math" panose="02040503050406030204" pitchFamily="18" charset="0"/>
                        </a:rPr>
                        <m:t>𝜻</m:t>
                      </m:r>
                    </m:oMath>
                  </a14:m>
                  <a:endParaRPr lang="en-US" b="1" dirty="0"/>
                </a:p>
              </p:txBody>
            </p:sp>
          </mc:Choice>
          <mc:Fallback xmlns="">
            <p:sp>
              <p:nvSpPr>
                <p:cNvPr id="40" name="TextBox 39">
                  <a:extLst>
                    <a:ext uri="{FF2B5EF4-FFF2-40B4-BE49-F238E27FC236}">
                      <a16:creationId xmlns:a16="http://schemas.microsoft.com/office/drawing/2014/main" id="{8E533226-5C17-F3A4-E831-72DE5C81BF11}"/>
                    </a:ext>
                  </a:extLst>
                </p:cNvPr>
                <p:cNvSpPr txBox="1">
                  <a:spLocks noRot="1" noChangeAspect="1" noMove="1" noResize="1" noEditPoints="1" noAdjustHandles="1" noChangeArrowheads="1" noChangeShapeType="1" noTextEdit="1"/>
                </p:cNvSpPr>
                <p:nvPr/>
              </p:nvSpPr>
              <p:spPr>
                <a:xfrm>
                  <a:off x="9477782" y="1948959"/>
                  <a:ext cx="1316386" cy="369332"/>
                </a:xfrm>
                <a:prstGeom prst="rect">
                  <a:avLst/>
                </a:prstGeom>
                <a:blipFill>
                  <a:blip r:embed="rId10"/>
                  <a:stretch>
                    <a:fillRect l="-4167" t="-10000" r="-463" b="-26667"/>
                  </a:stretch>
                </a:blipFill>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6CC23084-C18B-DE01-0707-7DB3B7A72A14}"/>
              </a:ext>
            </a:extLst>
          </p:cNvPr>
          <p:cNvGrpSpPr/>
          <p:nvPr/>
        </p:nvGrpSpPr>
        <p:grpSpPr>
          <a:xfrm>
            <a:off x="5448209" y="1968234"/>
            <a:ext cx="3200400" cy="3141565"/>
            <a:chOff x="5448209" y="1968234"/>
            <a:chExt cx="3200400" cy="3141565"/>
          </a:xfrm>
        </p:grpSpPr>
        <p:pic>
          <p:nvPicPr>
            <p:cNvPr id="16" name="Picture 15" descr="A collage of different colors&#10;&#10;Description automatically generated">
              <a:extLst>
                <a:ext uri="{FF2B5EF4-FFF2-40B4-BE49-F238E27FC236}">
                  <a16:creationId xmlns:a16="http://schemas.microsoft.com/office/drawing/2014/main" id="{BC813728-0156-836F-A61F-43CFFE00D568}"/>
                </a:ext>
              </a:extLst>
            </p:cNvPr>
            <p:cNvPicPr>
              <a:picLocks noChangeAspect="1"/>
            </p:cNvPicPr>
            <p:nvPr/>
          </p:nvPicPr>
          <p:blipFill>
            <a:blip r:embed="rId11"/>
            <a:stretch>
              <a:fillRect/>
            </a:stretch>
          </p:blipFill>
          <p:spPr>
            <a:xfrm>
              <a:off x="5448209" y="2264998"/>
              <a:ext cx="3200400" cy="2844801"/>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EB419DB-CFBD-00AA-14CF-A708BF4B4CBB}"/>
                    </a:ext>
                  </a:extLst>
                </p:cNvPr>
                <p:cNvSpPr txBox="1"/>
                <p:nvPr/>
              </p:nvSpPr>
              <p:spPr>
                <a:xfrm>
                  <a:off x="6219753" y="2348740"/>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𝟏</m:t>
                            </m:r>
                          </m:sub>
                        </m:sSub>
                      </m:oMath>
                    </m:oMathPara>
                  </a14:m>
                  <a:endParaRPr lang="en-US" sz="1600" b="1" dirty="0">
                    <a:solidFill>
                      <a:schemeClr val="bg1"/>
                    </a:solidFill>
                  </a:endParaRPr>
                </a:p>
              </p:txBody>
            </p:sp>
          </mc:Choice>
          <mc:Fallback xmlns="">
            <p:sp>
              <p:nvSpPr>
                <p:cNvPr id="18" name="TextBox 17">
                  <a:extLst>
                    <a:ext uri="{FF2B5EF4-FFF2-40B4-BE49-F238E27FC236}">
                      <a16:creationId xmlns:a16="http://schemas.microsoft.com/office/drawing/2014/main" id="{1EB419DB-CFBD-00AA-14CF-A708BF4B4CBB}"/>
                    </a:ext>
                  </a:extLst>
                </p:cNvPr>
                <p:cNvSpPr txBox="1">
                  <a:spLocks noRot="1" noChangeAspect="1" noMove="1" noResize="1" noEditPoints="1" noAdjustHandles="1" noChangeArrowheads="1" noChangeShapeType="1" noTextEdit="1"/>
                </p:cNvSpPr>
                <p:nvPr/>
              </p:nvSpPr>
              <p:spPr>
                <a:xfrm>
                  <a:off x="6219753" y="2348740"/>
                  <a:ext cx="496161" cy="345223"/>
                </a:xfrm>
                <a:prstGeom prst="rect">
                  <a:avLst/>
                </a:prstGeom>
                <a:blipFill>
                  <a:blip r:embed="rId12"/>
                  <a:stretch>
                    <a:fillRect r="-36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B6B23A8-FA1F-7519-1042-826E6C1C1CBF}"/>
                    </a:ext>
                  </a:extLst>
                </p:cNvPr>
                <p:cNvSpPr txBox="1"/>
                <p:nvPr/>
              </p:nvSpPr>
              <p:spPr>
                <a:xfrm>
                  <a:off x="7507759" y="2328528"/>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𝟐</m:t>
                            </m:r>
                          </m:sub>
                        </m:sSub>
                      </m:oMath>
                    </m:oMathPara>
                  </a14:m>
                  <a:endParaRPr lang="en-US" sz="1600" b="1" dirty="0">
                    <a:solidFill>
                      <a:schemeClr val="bg1"/>
                    </a:solidFill>
                  </a:endParaRPr>
                </a:p>
              </p:txBody>
            </p:sp>
          </mc:Choice>
          <mc:Fallback xmlns="">
            <p:sp>
              <p:nvSpPr>
                <p:cNvPr id="21" name="TextBox 20">
                  <a:extLst>
                    <a:ext uri="{FF2B5EF4-FFF2-40B4-BE49-F238E27FC236}">
                      <a16:creationId xmlns:a16="http://schemas.microsoft.com/office/drawing/2014/main" id="{CB6B23A8-FA1F-7519-1042-826E6C1C1CBF}"/>
                    </a:ext>
                  </a:extLst>
                </p:cNvPr>
                <p:cNvSpPr txBox="1">
                  <a:spLocks noRot="1" noChangeAspect="1" noMove="1" noResize="1" noEditPoints="1" noAdjustHandles="1" noChangeArrowheads="1" noChangeShapeType="1" noTextEdit="1"/>
                </p:cNvSpPr>
                <p:nvPr/>
              </p:nvSpPr>
              <p:spPr>
                <a:xfrm>
                  <a:off x="7507759" y="2328528"/>
                  <a:ext cx="496161" cy="345223"/>
                </a:xfrm>
                <a:prstGeom prst="rect">
                  <a:avLst/>
                </a:prstGeom>
                <a:blipFill>
                  <a:blip r:embed="rId13"/>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0CB3F77-0966-0C7B-12E7-44071750BE9B}"/>
                    </a:ext>
                  </a:extLst>
                </p:cNvPr>
                <p:cNvSpPr txBox="1"/>
                <p:nvPr/>
              </p:nvSpPr>
              <p:spPr>
                <a:xfrm>
                  <a:off x="6189924" y="3707073"/>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𝟑</m:t>
                            </m:r>
                          </m:sub>
                        </m:sSub>
                      </m:oMath>
                    </m:oMathPara>
                  </a14:m>
                  <a:endParaRPr lang="en-US" sz="1600" b="1" dirty="0">
                    <a:solidFill>
                      <a:schemeClr val="bg1"/>
                    </a:solidFill>
                  </a:endParaRPr>
                </a:p>
              </p:txBody>
            </p:sp>
          </mc:Choice>
          <mc:Fallback xmlns="">
            <p:sp>
              <p:nvSpPr>
                <p:cNvPr id="22" name="TextBox 21">
                  <a:extLst>
                    <a:ext uri="{FF2B5EF4-FFF2-40B4-BE49-F238E27FC236}">
                      <a16:creationId xmlns:a16="http://schemas.microsoft.com/office/drawing/2014/main" id="{90CB3F77-0966-0C7B-12E7-44071750BE9B}"/>
                    </a:ext>
                  </a:extLst>
                </p:cNvPr>
                <p:cNvSpPr txBox="1">
                  <a:spLocks noRot="1" noChangeAspect="1" noMove="1" noResize="1" noEditPoints="1" noAdjustHandles="1" noChangeArrowheads="1" noChangeShapeType="1" noTextEdit="1"/>
                </p:cNvSpPr>
                <p:nvPr/>
              </p:nvSpPr>
              <p:spPr>
                <a:xfrm>
                  <a:off x="6189924" y="3707073"/>
                  <a:ext cx="496161" cy="345223"/>
                </a:xfrm>
                <a:prstGeom prst="rect">
                  <a:avLst/>
                </a:prstGeom>
                <a:blipFill>
                  <a:blip r:embed="rId14"/>
                  <a:stretch>
                    <a:fillRect r="-36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3A98FD2-A1C7-706B-A5F5-00C1760356D0}"/>
                    </a:ext>
                  </a:extLst>
                </p:cNvPr>
                <p:cNvSpPr txBox="1"/>
                <p:nvPr/>
              </p:nvSpPr>
              <p:spPr>
                <a:xfrm>
                  <a:off x="7487458" y="3711388"/>
                  <a:ext cx="496161" cy="345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acc>
                              <m:accPr>
                                <m:chr m:val="̂"/>
                                <m:ctrlPr>
                                  <a:rPr lang="en-US" sz="1600" b="1" i="1" smtClean="0">
                                    <a:solidFill>
                                      <a:schemeClr val="bg1"/>
                                    </a:solidFill>
                                    <a:latin typeface="Cambria Math" panose="02040503050406030204" pitchFamily="18" charset="0"/>
                                  </a:rPr>
                                </m:ctrlPr>
                              </m:accPr>
                              <m:e>
                                <m:r>
                                  <a:rPr lang="en-US" sz="1600" b="1" i="1" smtClean="0">
                                    <a:solidFill>
                                      <a:schemeClr val="bg1"/>
                                    </a:solidFill>
                                    <a:latin typeface="Cambria Math" panose="02040503050406030204" pitchFamily="18" charset="0"/>
                                  </a:rPr>
                                  <m:t>𝑵</m:t>
                                </m:r>
                              </m:e>
                            </m:acc>
                          </m:e>
                          <m:sub>
                            <m:r>
                              <a:rPr lang="en-US" sz="1600" b="1" i="1" smtClean="0">
                                <a:solidFill>
                                  <a:schemeClr val="bg1"/>
                                </a:solidFill>
                                <a:latin typeface="Cambria Math" panose="02040503050406030204" pitchFamily="18" charset="0"/>
                              </a:rPr>
                              <m:t>𝟒</m:t>
                            </m:r>
                          </m:sub>
                        </m:sSub>
                      </m:oMath>
                    </m:oMathPara>
                  </a14:m>
                  <a:endParaRPr lang="en-US" sz="1600" b="1" dirty="0">
                    <a:solidFill>
                      <a:schemeClr val="bg1"/>
                    </a:solidFill>
                  </a:endParaRPr>
                </a:p>
              </p:txBody>
            </p:sp>
          </mc:Choice>
          <mc:Fallback xmlns="">
            <p:sp>
              <p:nvSpPr>
                <p:cNvPr id="24" name="TextBox 23">
                  <a:extLst>
                    <a:ext uri="{FF2B5EF4-FFF2-40B4-BE49-F238E27FC236}">
                      <a16:creationId xmlns:a16="http://schemas.microsoft.com/office/drawing/2014/main" id="{83A98FD2-A1C7-706B-A5F5-00C1760356D0}"/>
                    </a:ext>
                  </a:extLst>
                </p:cNvPr>
                <p:cNvSpPr txBox="1">
                  <a:spLocks noRot="1" noChangeAspect="1" noMove="1" noResize="1" noEditPoints="1" noAdjustHandles="1" noChangeArrowheads="1" noChangeShapeType="1" noTextEdit="1"/>
                </p:cNvSpPr>
                <p:nvPr/>
              </p:nvSpPr>
              <p:spPr>
                <a:xfrm>
                  <a:off x="7487458" y="3711388"/>
                  <a:ext cx="496161" cy="345223"/>
                </a:xfrm>
                <a:prstGeom prst="rect">
                  <a:avLst/>
                </a:prstGeom>
                <a:blipFill>
                  <a:blip r:embed="rId15"/>
                  <a:stretch>
                    <a:fillRect r="-3659"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D7DE886-A6E0-4CDA-E0B9-82FCAFC919DC}"/>
                    </a:ext>
                  </a:extLst>
                </p:cNvPr>
                <p:cNvSpPr txBox="1"/>
                <p:nvPr/>
              </p:nvSpPr>
              <p:spPr>
                <a:xfrm>
                  <a:off x="6159104" y="1968234"/>
                  <a:ext cx="1119217" cy="369332"/>
                </a:xfrm>
                <a:prstGeom prst="rect">
                  <a:avLst/>
                </a:prstGeom>
                <a:noFill/>
              </p:spPr>
              <p:txBody>
                <a:bodyPr wrap="none" rtlCol="0">
                  <a:spAutoFit/>
                </a:bodyPr>
                <a:lstStyle/>
                <a:p>
                  <a:r>
                    <a:rPr lang="en-US" b="1" dirty="0"/>
                    <a:t>Phase </a:t>
                  </a:r>
                  <a14:m>
                    <m:oMath xmlns:m="http://schemas.openxmlformats.org/officeDocument/2006/math">
                      <m:r>
                        <a:rPr lang="el-GR" b="1" i="0" smtClean="0">
                          <a:latin typeface="Cambria Math" panose="02040503050406030204" pitchFamily="18" charset="0"/>
                          <a:ea typeface="Cambria Math" panose="02040503050406030204" pitchFamily="18" charset="0"/>
                        </a:rPr>
                        <m:t>𝚽</m:t>
                      </m:r>
                    </m:oMath>
                  </a14:m>
                  <a:endParaRPr lang="en-US" b="1" dirty="0"/>
                </a:p>
              </p:txBody>
            </p:sp>
          </mc:Choice>
          <mc:Fallback xmlns="">
            <p:sp>
              <p:nvSpPr>
                <p:cNvPr id="39" name="TextBox 38">
                  <a:extLst>
                    <a:ext uri="{FF2B5EF4-FFF2-40B4-BE49-F238E27FC236}">
                      <a16:creationId xmlns:a16="http://schemas.microsoft.com/office/drawing/2014/main" id="{CD7DE886-A6E0-4CDA-E0B9-82FCAFC919DC}"/>
                    </a:ext>
                  </a:extLst>
                </p:cNvPr>
                <p:cNvSpPr txBox="1">
                  <a:spLocks noRot="1" noChangeAspect="1" noMove="1" noResize="1" noEditPoints="1" noAdjustHandles="1" noChangeArrowheads="1" noChangeShapeType="1" noTextEdit="1"/>
                </p:cNvSpPr>
                <p:nvPr/>
              </p:nvSpPr>
              <p:spPr>
                <a:xfrm>
                  <a:off x="6159104" y="1968234"/>
                  <a:ext cx="1119217" cy="369332"/>
                </a:xfrm>
                <a:prstGeom prst="rect">
                  <a:avLst/>
                </a:prstGeom>
                <a:blipFill>
                  <a:blip r:embed="rId16"/>
                  <a:stretch>
                    <a:fillRect l="-4348" t="-10000" b="-26667"/>
                  </a:stretch>
                </a:blipFill>
              </p:spPr>
              <p:txBody>
                <a:bodyPr/>
                <a:lstStyle/>
                <a:p>
                  <a:r>
                    <a:rPr lang="en-US">
                      <a:noFill/>
                    </a:rPr>
                    <a:t> </a:t>
                  </a:r>
                </a:p>
              </p:txBody>
            </p:sp>
          </mc:Fallback>
        </mc:AlternateContent>
      </p:grpSp>
      <p:grpSp>
        <p:nvGrpSpPr>
          <p:cNvPr id="54" name="Group 53">
            <a:extLst>
              <a:ext uri="{FF2B5EF4-FFF2-40B4-BE49-F238E27FC236}">
                <a16:creationId xmlns:a16="http://schemas.microsoft.com/office/drawing/2014/main" id="{1A71B10A-4C8F-35F2-596A-81E69147431E}"/>
              </a:ext>
            </a:extLst>
          </p:cNvPr>
          <p:cNvGrpSpPr/>
          <p:nvPr/>
        </p:nvGrpSpPr>
        <p:grpSpPr>
          <a:xfrm>
            <a:off x="8963024" y="1912989"/>
            <a:ext cx="3228975" cy="3657600"/>
            <a:chOff x="8963024" y="1912989"/>
            <a:chExt cx="3228975" cy="3657600"/>
          </a:xfrm>
        </p:grpSpPr>
        <p:pic>
          <p:nvPicPr>
            <p:cNvPr id="48" name="Picture 47" descr="A graph of a graph showing a gas emission&#10;&#10;Description automatically generated with medium confidence">
              <a:extLst>
                <a:ext uri="{FF2B5EF4-FFF2-40B4-BE49-F238E27FC236}">
                  <a16:creationId xmlns:a16="http://schemas.microsoft.com/office/drawing/2014/main" id="{D16CF819-B3E5-E7FE-64B8-B49A4CF2A3B0}"/>
                </a:ext>
              </a:extLst>
            </p:cNvPr>
            <p:cNvPicPr>
              <a:picLocks noChangeAspect="1"/>
            </p:cNvPicPr>
            <p:nvPr/>
          </p:nvPicPr>
          <p:blipFill rotWithShape="1">
            <a:blip r:embed="rId17"/>
            <a:srcRect l="11718"/>
            <a:stretch/>
          </p:blipFill>
          <p:spPr>
            <a:xfrm>
              <a:off x="8963024" y="1912989"/>
              <a:ext cx="3228975" cy="3657600"/>
            </a:xfrm>
            <a:prstGeom prst="rect">
              <a:avLst/>
            </a:prstGeom>
          </p:spPr>
        </p:pic>
        <p:sp>
          <p:nvSpPr>
            <p:cNvPr id="52" name="Rectangle 51">
              <a:extLst>
                <a:ext uri="{FF2B5EF4-FFF2-40B4-BE49-F238E27FC236}">
                  <a16:creationId xmlns:a16="http://schemas.microsoft.com/office/drawing/2014/main" id="{1708D6B2-2DEE-C87E-427B-F4461BC4FB8A}"/>
                </a:ext>
              </a:extLst>
            </p:cNvPr>
            <p:cNvSpPr/>
            <p:nvPr/>
          </p:nvSpPr>
          <p:spPr>
            <a:xfrm>
              <a:off x="8995432" y="1933201"/>
              <a:ext cx="2264250" cy="415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1CAE223-B361-2F5A-23B2-4465AF1932D3}"/>
              </a:ext>
            </a:extLst>
          </p:cNvPr>
          <p:cNvGrpSpPr/>
          <p:nvPr/>
        </p:nvGrpSpPr>
        <p:grpSpPr>
          <a:xfrm>
            <a:off x="5307053" y="1909399"/>
            <a:ext cx="3657600" cy="3657600"/>
            <a:chOff x="5307053" y="1909399"/>
            <a:chExt cx="3657600" cy="3657600"/>
          </a:xfrm>
        </p:grpSpPr>
        <p:pic>
          <p:nvPicPr>
            <p:cNvPr id="57" name="Picture 56" descr="A graph of a graph showing a graph of a gas emission&#10;&#10;Description automatically generated with medium confidence">
              <a:extLst>
                <a:ext uri="{FF2B5EF4-FFF2-40B4-BE49-F238E27FC236}">
                  <a16:creationId xmlns:a16="http://schemas.microsoft.com/office/drawing/2014/main" id="{FBD8565F-ABDD-3FB6-819D-191871E547B7}"/>
                </a:ext>
              </a:extLst>
            </p:cNvPr>
            <p:cNvPicPr>
              <a:picLocks noChangeAspect="1"/>
            </p:cNvPicPr>
            <p:nvPr/>
          </p:nvPicPr>
          <p:blipFill>
            <a:blip r:embed="rId18"/>
            <a:stretch>
              <a:fillRect/>
            </a:stretch>
          </p:blipFill>
          <p:spPr>
            <a:xfrm>
              <a:off x="5307053" y="1909399"/>
              <a:ext cx="3657600" cy="3657600"/>
            </a:xfrm>
            <a:prstGeom prst="rect">
              <a:avLst/>
            </a:prstGeom>
          </p:spPr>
        </p:pic>
        <p:sp>
          <p:nvSpPr>
            <p:cNvPr id="58" name="Rectangle 57">
              <a:extLst>
                <a:ext uri="{FF2B5EF4-FFF2-40B4-BE49-F238E27FC236}">
                  <a16:creationId xmlns:a16="http://schemas.microsoft.com/office/drawing/2014/main" id="{7B5D5FC2-8672-05A3-979B-276C6A66E509}"/>
                </a:ext>
              </a:extLst>
            </p:cNvPr>
            <p:cNvSpPr/>
            <p:nvPr/>
          </p:nvSpPr>
          <p:spPr>
            <a:xfrm>
              <a:off x="5779358" y="1927658"/>
              <a:ext cx="2264250" cy="415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1D9DAE4-9F2C-1306-E6C4-ED9807E66224}"/>
                </a:ext>
              </a:extLst>
            </p:cNvPr>
            <p:cNvCxnSpPr/>
            <p:nvPr/>
          </p:nvCxnSpPr>
          <p:spPr>
            <a:xfrm flipH="1">
              <a:off x="6866711" y="2328528"/>
              <a:ext cx="598044" cy="1080260"/>
            </a:xfrm>
            <a:prstGeom prst="straightConnector1">
              <a:avLst/>
            </a:prstGeom>
            <a:ln w="38100">
              <a:solidFill>
                <a:srgbClr val="216E7C"/>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A94B4C0-137B-98D8-1A64-91526312FD90}"/>
                </a:ext>
              </a:extLst>
            </p:cNvPr>
            <p:cNvSpPr txBox="1"/>
            <p:nvPr/>
          </p:nvSpPr>
          <p:spPr>
            <a:xfrm rot="17865797">
              <a:off x="6734942" y="2689266"/>
              <a:ext cx="1477093" cy="646331"/>
            </a:xfrm>
            <a:prstGeom prst="rect">
              <a:avLst/>
            </a:prstGeom>
            <a:noFill/>
          </p:spPr>
          <p:txBody>
            <a:bodyPr wrap="square" rtlCol="0">
              <a:spAutoFit/>
            </a:bodyPr>
            <a:lstStyle/>
            <a:p>
              <a:pPr algn="ctr"/>
              <a:r>
                <a:rPr lang="en-US" b="1" dirty="0">
                  <a:solidFill>
                    <a:srgbClr val="216E7C"/>
                  </a:solidFill>
                </a:rPr>
                <a:t>CIS viewing direction</a:t>
              </a:r>
            </a:p>
          </p:txBody>
        </p:sp>
      </p:grpSp>
      <p:sp>
        <p:nvSpPr>
          <p:cNvPr id="55" name="TextBox 54">
            <a:extLst>
              <a:ext uri="{FF2B5EF4-FFF2-40B4-BE49-F238E27FC236}">
                <a16:creationId xmlns:a16="http://schemas.microsoft.com/office/drawing/2014/main" id="{8672A75A-B65A-548A-5CA6-0B550DC5F909}"/>
              </a:ext>
            </a:extLst>
          </p:cNvPr>
          <p:cNvSpPr txBox="1"/>
          <p:nvPr/>
        </p:nvSpPr>
        <p:spPr>
          <a:xfrm>
            <a:off x="5233027" y="1906894"/>
            <a:ext cx="6664517" cy="369332"/>
          </a:xfrm>
          <a:prstGeom prst="rect">
            <a:avLst/>
          </a:prstGeom>
          <a:noFill/>
        </p:spPr>
        <p:txBody>
          <a:bodyPr wrap="none" rtlCol="0">
            <a:spAutoFit/>
          </a:bodyPr>
          <a:lstStyle/>
          <a:p>
            <a:pPr algn="ctr"/>
            <a:r>
              <a:rPr lang="en-US" b="1" dirty="0"/>
              <a:t>Tomographic reconstructions of C III radiation distribution</a:t>
            </a:r>
            <a:r>
              <a:rPr lang="en-US" b="1" baseline="30000" dirty="0"/>
              <a:t>2</a:t>
            </a:r>
            <a:endParaRPr lang="en-US" b="1" dirty="0"/>
          </a:p>
        </p:txBody>
      </p:sp>
      <p:pic>
        <p:nvPicPr>
          <p:cNvPr id="5" name="Picture 4" descr="A graph of different colors and lines&#10;&#10;Description automatically generated with medium confidence">
            <a:extLst>
              <a:ext uri="{FF2B5EF4-FFF2-40B4-BE49-F238E27FC236}">
                <a16:creationId xmlns:a16="http://schemas.microsoft.com/office/drawing/2014/main" id="{CEDE3367-4BA6-5BA3-7368-3214F3285191}"/>
              </a:ext>
            </a:extLst>
          </p:cNvPr>
          <p:cNvPicPr>
            <a:picLocks noChangeAspect="1"/>
          </p:cNvPicPr>
          <p:nvPr/>
        </p:nvPicPr>
        <p:blipFill>
          <a:blip r:embed="rId19"/>
          <a:stretch>
            <a:fillRect/>
          </a:stretch>
        </p:blipFill>
        <p:spPr>
          <a:xfrm>
            <a:off x="6573248" y="1791208"/>
            <a:ext cx="4424150" cy="440598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46227B-ACA6-08FF-516B-75AA83B63EAC}"/>
                  </a:ext>
                </a:extLst>
              </p:cNvPr>
              <p:cNvSpPr txBox="1"/>
              <p:nvPr/>
            </p:nvSpPr>
            <p:spPr>
              <a:xfrm>
                <a:off x="7295228" y="1515199"/>
                <a:ext cx="3522708" cy="369332"/>
              </a:xfrm>
              <a:prstGeom prst="rect">
                <a:avLst/>
              </a:prstGeom>
              <a:noFill/>
            </p:spPr>
            <p:txBody>
              <a:bodyPr wrap="square" rtlCol="0">
                <a:spAutoFit/>
              </a:bodyPr>
              <a:lstStyle/>
              <a:p>
                <a:pPr algn="ctr"/>
                <a14:m>
                  <m:oMath xmlns:m="http://schemas.openxmlformats.org/officeDocument/2006/math">
                    <m:r>
                      <a:rPr lang="en-US" b="1" i="1" smtClean="0">
                        <a:latin typeface="Cambria Math" panose="02040503050406030204" pitchFamily="18" charset="0"/>
                      </a:rPr>
                      <m:t>𝑩</m:t>
                    </m:r>
                  </m:oMath>
                </a14:m>
                <a:r>
                  <a:rPr lang="de-DE" b="1" dirty="0"/>
                  <a:t> and </a:t>
                </a:r>
                <a14:m>
                  <m:oMath xmlns:m="http://schemas.openxmlformats.org/officeDocument/2006/math">
                    <m:r>
                      <a:rPr lang="de-DE" b="1" i="1" smtClean="0">
                        <a:latin typeface="Cambria Math" panose="02040503050406030204" pitchFamily="18" charset="0"/>
                        <a:ea typeface="Cambria Math" panose="02040503050406030204" pitchFamily="18" charset="0"/>
                      </a:rPr>
                      <m:t>𝜽</m:t>
                    </m:r>
                  </m:oMath>
                </a14:m>
                <a:r>
                  <a:rPr lang="en-US" b="1" dirty="0"/>
                  <a:t> for example sightlines</a:t>
                </a:r>
              </a:p>
            </p:txBody>
          </p:sp>
        </mc:Choice>
        <mc:Fallback xmlns="">
          <p:sp>
            <p:nvSpPr>
              <p:cNvPr id="6" name="TextBox 5">
                <a:extLst>
                  <a:ext uri="{FF2B5EF4-FFF2-40B4-BE49-F238E27FC236}">
                    <a16:creationId xmlns:a16="http://schemas.microsoft.com/office/drawing/2014/main" id="{3346227B-ACA6-08FF-516B-75AA83B63EAC}"/>
                  </a:ext>
                </a:extLst>
              </p:cNvPr>
              <p:cNvSpPr txBox="1">
                <a:spLocks noRot="1" noChangeAspect="1" noMove="1" noResize="1" noEditPoints="1" noAdjustHandles="1" noChangeArrowheads="1" noChangeShapeType="1" noTextEdit="1"/>
              </p:cNvSpPr>
              <p:nvPr/>
            </p:nvSpPr>
            <p:spPr>
              <a:xfrm>
                <a:off x="7295228" y="1515199"/>
                <a:ext cx="3522708" cy="369332"/>
              </a:xfrm>
              <a:prstGeom prst="rect">
                <a:avLst/>
              </a:prstGeom>
              <a:blipFill>
                <a:blip r:embed="rId20"/>
                <a:stretch>
                  <a:fillRect t="-6667" r="-717" b="-23333"/>
                </a:stretch>
              </a:blipFill>
            </p:spPr>
            <p:txBody>
              <a:bodyPr/>
              <a:lstStyle/>
              <a:p>
                <a:r>
                  <a:rPr lang="en-US">
                    <a:noFill/>
                  </a:rPr>
                  <a:t> </a:t>
                </a:r>
              </a:p>
            </p:txBody>
          </p:sp>
        </mc:Fallback>
      </mc:AlternateContent>
    </p:spTree>
    <p:extLst>
      <p:ext uri="{BB962C8B-B14F-4D97-AF65-F5344CB8AC3E}">
        <p14:creationId xmlns:p14="http://schemas.microsoft.com/office/powerpoint/2010/main" val="1553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5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7" grpId="0"/>
      <p:bldP spid="38" grpId="0"/>
      <p:bldP spid="55" grpId="0"/>
      <p:bldP spid="55" grpId="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AA7E-2EFF-E2E1-C1D0-FBAE705A06F5}"/>
              </a:ext>
            </a:extLst>
          </p:cNvPr>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8C47208-A0D6-4326-726A-B5053FF34456}"/>
                  </a:ext>
                </a:extLst>
              </p:cNvPr>
              <p:cNvSpPr>
                <a:spLocks noGrp="1"/>
              </p:cNvSpPr>
              <p:nvPr>
                <p:ph sz="quarter" idx="13"/>
              </p:nvPr>
            </p:nvSpPr>
            <p:spPr>
              <a:xfrm>
                <a:off x="658812" y="1485579"/>
                <a:ext cx="10837863" cy="5232090"/>
              </a:xfrm>
            </p:spPr>
            <p:txBody>
              <a:bodyPr>
                <a:normAutofit lnSpcReduction="10000"/>
              </a:bodyPr>
              <a:lstStyle/>
              <a:p>
                <a:r>
                  <a:rPr lang="en-US" dirty="0">
                    <a:solidFill>
                      <a:schemeClr val="bg1">
                        <a:lumMod val="75000"/>
                      </a:schemeClr>
                    </a:solidFill>
                  </a:rPr>
                  <a:t>Motivation and overview of coherence imaging spectroscopy</a:t>
                </a:r>
              </a:p>
              <a:p>
                <a:endParaRPr lang="en-US" dirty="0"/>
              </a:p>
              <a:p>
                <a:endParaRPr lang="en-US" dirty="0"/>
              </a:p>
              <a:p>
                <a:endParaRPr lang="en-US" dirty="0"/>
              </a:p>
              <a:p>
                <a:endParaRPr lang="en-US" dirty="0"/>
              </a:p>
              <a:p>
                <a:r>
                  <a:rPr lang="en-US" dirty="0">
                    <a:solidFill>
                      <a:schemeClr val="bg1">
                        <a:lumMod val="75000"/>
                      </a:schemeClr>
                    </a:solidFill>
                  </a:rPr>
                  <a:t>CIS design principles for edge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measurements</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Inference of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from CIS data</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tx1"/>
                    </a:solidFill>
                  </a:rPr>
                  <a:t>Validation of CIS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𝑖</m:t>
                        </m:r>
                      </m:sub>
                    </m:sSub>
                  </m:oMath>
                </a14:m>
                <a:r>
                  <a:rPr lang="en-US" dirty="0">
                    <a:solidFill>
                      <a:schemeClr val="tx1"/>
                    </a:solidFill>
                  </a:rPr>
                  <a:t> measurements on W7-X</a:t>
                </a:r>
              </a:p>
            </p:txBody>
          </p:sp>
        </mc:Choice>
        <mc:Fallback xmlns="">
          <p:sp>
            <p:nvSpPr>
              <p:cNvPr id="4" name="Content Placeholder 3">
                <a:extLst>
                  <a:ext uri="{FF2B5EF4-FFF2-40B4-BE49-F238E27FC236}">
                    <a16:creationId xmlns:a16="http://schemas.microsoft.com/office/drawing/2014/main" id="{C8C47208-A0D6-4326-726A-B5053FF34456}"/>
                  </a:ext>
                </a:extLst>
              </p:cNvPr>
              <p:cNvSpPr>
                <a:spLocks noGrp="1" noRot="1" noChangeAspect="1" noMove="1" noResize="1" noEditPoints="1" noAdjustHandles="1" noChangeArrowheads="1" noChangeShapeType="1" noTextEdit="1"/>
              </p:cNvSpPr>
              <p:nvPr>
                <p:ph sz="quarter" idx="13"/>
              </p:nvPr>
            </p:nvSpPr>
            <p:spPr>
              <a:xfrm>
                <a:off x="658812" y="1485579"/>
                <a:ext cx="10837863" cy="5232090"/>
              </a:xfrm>
              <a:blipFill>
                <a:blip r:embed="rId2"/>
                <a:stretch>
                  <a:fillRect l="-337" t="-116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11319AD-54F0-27D6-8F44-F434B23044DA}"/>
              </a:ext>
            </a:extLst>
          </p:cNvPr>
          <p:cNvSpPr>
            <a:spLocks noGrp="1"/>
          </p:cNvSpPr>
          <p:nvPr>
            <p:ph type="sldNum" sz="quarter" idx="11"/>
          </p:nvPr>
        </p:nvSpPr>
        <p:spPr/>
        <p:txBody>
          <a:bodyPr/>
          <a:lstStyle/>
          <a:p>
            <a:fld id="{7CAF8605-79AF-49D8-801C-80CE61886099}" type="slidenum">
              <a:rPr lang="de-DE" smtClean="0"/>
              <a:pPr/>
              <a:t>17</a:t>
            </a:fld>
            <a:endParaRPr lang="de-DE"/>
          </a:p>
        </p:txBody>
      </p:sp>
      <p:pic>
        <p:nvPicPr>
          <p:cNvPr id="7" name="Graphic 30">
            <a:extLst>
              <a:ext uri="{FF2B5EF4-FFF2-40B4-BE49-F238E27FC236}">
                <a16:creationId xmlns:a16="http://schemas.microsoft.com/office/drawing/2014/main" id="{5EC08EFE-FFC7-62DC-43F3-A8AB4CC08BE8}"/>
              </a:ext>
            </a:extLst>
          </p:cNvPr>
          <p:cNvPicPr>
            <a:picLocks noChangeAspect="1"/>
          </p:cNvPicPr>
          <p:nvPr/>
        </p:nvPicPr>
        <p:blipFill>
          <a:blip r:embed="rId3"/>
          <a:srcRect l="3850" r="6831"/>
          <a:stretch/>
        </p:blipFill>
        <p:spPr bwMode="auto">
          <a:xfrm>
            <a:off x="10297012" y="1214754"/>
            <a:ext cx="1590188" cy="1362192"/>
          </a:xfrm>
          <a:prstGeom prst="rect">
            <a:avLst/>
          </a:prstGeom>
        </p:spPr>
      </p:pic>
      <p:grpSp>
        <p:nvGrpSpPr>
          <p:cNvPr id="17" name="Group 16">
            <a:extLst>
              <a:ext uri="{FF2B5EF4-FFF2-40B4-BE49-F238E27FC236}">
                <a16:creationId xmlns:a16="http://schemas.microsoft.com/office/drawing/2014/main" id="{CB8C5279-5DEF-707C-29D3-550CC644F754}"/>
              </a:ext>
            </a:extLst>
          </p:cNvPr>
          <p:cNvGrpSpPr/>
          <p:nvPr/>
        </p:nvGrpSpPr>
        <p:grpSpPr>
          <a:xfrm>
            <a:off x="7150350" y="2129138"/>
            <a:ext cx="3081347" cy="2211519"/>
            <a:chOff x="6850741" y="2715621"/>
            <a:chExt cx="3960000" cy="2758595"/>
          </a:xfrm>
        </p:grpSpPr>
        <p:grpSp>
          <p:nvGrpSpPr>
            <p:cNvPr id="13" name="Group 12">
              <a:extLst>
                <a:ext uri="{FF2B5EF4-FFF2-40B4-BE49-F238E27FC236}">
                  <a16:creationId xmlns:a16="http://schemas.microsoft.com/office/drawing/2014/main" id="{E3A48C03-D493-63C6-F3AA-FD9E67F02E90}"/>
                </a:ext>
              </a:extLst>
            </p:cNvPr>
            <p:cNvGrpSpPr>
              <a:grpSpLocks noChangeAspect="1"/>
            </p:cNvGrpSpPr>
            <p:nvPr/>
          </p:nvGrpSpPr>
          <p:grpSpPr>
            <a:xfrm>
              <a:off x="6850741" y="2715621"/>
              <a:ext cx="3960000" cy="2758595"/>
              <a:chOff x="8666175" y="1348203"/>
              <a:chExt cx="3091500" cy="2153584"/>
            </a:xfrm>
          </p:grpSpPr>
          <p:pic>
            <p:nvPicPr>
              <p:cNvPr id="14" name="Picture 13">
                <a:extLst>
                  <a:ext uri="{FF2B5EF4-FFF2-40B4-BE49-F238E27FC236}">
                    <a16:creationId xmlns:a16="http://schemas.microsoft.com/office/drawing/2014/main" id="{EB11A5EE-0ACC-C179-AA48-3C2087CFA42B}"/>
                  </a:ext>
                </a:extLst>
              </p:cNvPr>
              <p:cNvPicPr>
                <a:picLocks noChangeAspect="1"/>
              </p:cNvPicPr>
              <p:nvPr/>
            </p:nvPicPr>
            <p:blipFill rotWithShape="1">
              <a:blip r:embed="rId4">
                <a:extLst>
                  <a:ext uri="{28A0092B-C50C-407E-A947-70E740481C1C}">
                    <a14:useLocalDpi xmlns:a14="http://schemas.microsoft.com/office/drawing/2010/main" val="0"/>
                  </a:ext>
                </a:extLst>
              </a:blip>
              <a:srcRect t="65704" b="-860"/>
              <a:stretch/>
            </p:blipFill>
            <p:spPr>
              <a:xfrm>
                <a:off x="8666175" y="1572975"/>
                <a:ext cx="3087630" cy="1928812"/>
              </a:xfrm>
              <a:prstGeom prst="rect">
                <a:avLst/>
              </a:prstGeom>
            </p:spPr>
          </p:pic>
          <p:pic>
            <p:nvPicPr>
              <p:cNvPr id="15" name="Picture 14">
                <a:extLst>
                  <a:ext uri="{FF2B5EF4-FFF2-40B4-BE49-F238E27FC236}">
                    <a16:creationId xmlns:a16="http://schemas.microsoft.com/office/drawing/2014/main" id="{75D693DE-7ADE-C158-A52D-6C0E50B3F203}"/>
                  </a:ext>
                </a:extLst>
              </p:cNvPr>
              <p:cNvPicPr>
                <a:picLocks noChangeAspect="1"/>
              </p:cNvPicPr>
              <p:nvPr/>
            </p:nvPicPr>
            <p:blipFill rotWithShape="1">
              <a:blip r:embed="rId4">
                <a:extLst>
                  <a:ext uri="{28A0092B-C50C-407E-A947-70E740481C1C}">
                    <a14:useLocalDpi xmlns:a14="http://schemas.microsoft.com/office/drawing/2010/main" val="0"/>
                  </a:ext>
                </a:extLst>
              </a:blip>
              <a:srcRect t="173" b="94358"/>
              <a:stretch/>
            </p:blipFill>
            <p:spPr>
              <a:xfrm>
                <a:off x="8670045" y="1348203"/>
                <a:ext cx="3087630" cy="300037"/>
              </a:xfrm>
              <a:prstGeom prst="rect">
                <a:avLst/>
              </a:prstGeom>
            </p:spPr>
          </p:pic>
        </p:grpSp>
        <p:sp>
          <p:nvSpPr>
            <p:cNvPr id="16" name="Oval 15">
              <a:extLst>
                <a:ext uri="{FF2B5EF4-FFF2-40B4-BE49-F238E27FC236}">
                  <a16:creationId xmlns:a16="http://schemas.microsoft.com/office/drawing/2014/main" id="{53375892-2398-D6AA-2FD7-AB6C1C426E4A}"/>
                </a:ext>
              </a:extLst>
            </p:cNvPr>
            <p:cNvSpPr/>
            <p:nvPr/>
          </p:nvSpPr>
          <p:spPr>
            <a:xfrm>
              <a:off x="8570082" y="3003539"/>
              <a:ext cx="452387" cy="1976264"/>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A close-up of a computer generated image&#10;&#10;Description automatically generated">
            <a:extLst>
              <a:ext uri="{FF2B5EF4-FFF2-40B4-BE49-F238E27FC236}">
                <a16:creationId xmlns:a16="http://schemas.microsoft.com/office/drawing/2014/main" id="{C3A2740C-4769-FBA7-F9E9-BBA41664D26E}"/>
              </a:ext>
            </a:extLst>
          </p:cNvPr>
          <p:cNvPicPr>
            <a:picLocks noChangeAspect="1"/>
          </p:cNvPicPr>
          <p:nvPr/>
        </p:nvPicPr>
        <p:blipFill rotWithShape="1">
          <a:blip r:embed="rId5"/>
          <a:srcRect l="11202" t="15766" r="15660" b="18006"/>
          <a:stretch/>
        </p:blipFill>
        <p:spPr>
          <a:xfrm>
            <a:off x="4349287" y="3725691"/>
            <a:ext cx="2275727" cy="1496063"/>
          </a:xfrm>
          <a:prstGeom prst="rect">
            <a:avLst/>
          </a:prstGeom>
        </p:spPr>
      </p:pic>
      <p:grpSp>
        <p:nvGrpSpPr>
          <p:cNvPr id="22" name="Group 21">
            <a:extLst>
              <a:ext uri="{FF2B5EF4-FFF2-40B4-BE49-F238E27FC236}">
                <a16:creationId xmlns:a16="http://schemas.microsoft.com/office/drawing/2014/main" id="{7EFACE99-B6F6-2973-3650-A6ED3B912479}"/>
              </a:ext>
            </a:extLst>
          </p:cNvPr>
          <p:cNvGrpSpPr>
            <a:grpSpLocks noChangeAspect="1"/>
          </p:cNvGrpSpPr>
          <p:nvPr/>
        </p:nvGrpSpPr>
        <p:grpSpPr>
          <a:xfrm>
            <a:off x="6662871" y="5142857"/>
            <a:ext cx="2940476" cy="1636886"/>
            <a:chOff x="4435644" y="2422135"/>
            <a:chExt cx="3087630" cy="1718803"/>
          </a:xfrm>
        </p:grpSpPr>
        <p:pic>
          <p:nvPicPr>
            <p:cNvPr id="23" name="Picture 22">
              <a:extLst>
                <a:ext uri="{FF2B5EF4-FFF2-40B4-BE49-F238E27FC236}">
                  <a16:creationId xmlns:a16="http://schemas.microsoft.com/office/drawing/2014/main" id="{3F1A523A-B802-157B-83F6-30DDA919245A}"/>
                </a:ext>
              </a:extLst>
            </p:cNvPr>
            <p:cNvPicPr>
              <a:picLocks noChangeAspect="1"/>
            </p:cNvPicPr>
            <p:nvPr/>
          </p:nvPicPr>
          <p:blipFill rotWithShape="1">
            <a:blip r:embed="rId6">
              <a:extLst>
                <a:ext uri="{28A0092B-C50C-407E-A947-70E740481C1C}">
                  <a14:useLocalDpi xmlns:a14="http://schemas.microsoft.com/office/drawing/2010/main" val="0"/>
                </a:ext>
              </a:extLst>
            </a:blip>
            <a:srcRect t="22931" b="53474"/>
            <a:stretch/>
          </p:blipFill>
          <p:spPr>
            <a:xfrm>
              <a:off x="4435644" y="2422135"/>
              <a:ext cx="3087630" cy="1402440"/>
            </a:xfrm>
            <a:prstGeom prst="rect">
              <a:avLst/>
            </a:prstGeom>
          </p:spPr>
        </p:pic>
        <p:pic>
          <p:nvPicPr>
            <p:cNvPr id="24" name="Picture 23">
              <a:extLst>
                <a:ext uri="{FF2B5EF4-FFF2-40B4-BE49-F238E27FC236}">
                  <a16:creationId xmlns:a16="http://schemas.microsoft.com/office/drawing/2014/main" id="{FB961BB0-C3BE-DDD1-C55E-3A0705103FD0}"/>
                </a:ext>
              </a:extLst>
            </p:cNvPr>
            <p:cNvPicPr>
              <a:picLocks noChangeAspect="1"/>
            </p:cNvPicPr>
            <p:nvPr/>
          </p:nvPicPr>
          <p:blipFill rotWithShape="1">
            <a:blip r:embed="rId6">
              <a:extLst>
                <a:ext uri="{28A0092B-C50C-407E-A947-70E740481C1C}">
                  <a14:useLocalDpi xmlns:a14="http://schemas.microsoft.com/office/drawing/2010/main" val="0"/>
                </a:ext>
              </a:extLst>
            </a:blip>
            <a:srcRect l="12690" t="93514" b="302"/>
            <a:stretch/>
          </p:blipFill>
          <p:spPr>
            <a:xfrm>
              <a:off x="4827461" y="3773386"/>
              <a:ext cx="2695813" cy="367552"/>
            </a:xfrm>
            <a:prstGeom prst="rect">
              <a:avLst/>
            </a:prstGeom>
          </p:spPr>
        </p:pic>
      </p:grpSp>
      <p:sp>
        <p:nvSpPr>
          <p:cNvPr id="25" name="Rectangle 24">
            <a:extLst>
              <a:ext uri="{FF2B5EF4-FFF2-40B4-BE49-F238E27FC236}">
                <a16:creationId xmlns:a16="http://schemas.microsoft.com/office/drawing/2014/main" id="{BF863F4A-DF29-798A-4F30-143A3354417F}"/>
              </a:ext>
            </a:extLst>
          </p:cNvPr>
          <p:cNvSpPr/>
          <p:nvPr/>
        </p:nvSpPr>
        <p:spPr>
          <a:xfrm>
            <a:off x="10235554" y="1177933"/>
            <a:ext cx="1748600" cy="139901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EA59AD-A656-1C53-A065-52999685DEC8}"/>
              </a:ext>
            </a:extLst>
          </p:cNvPr>
          <p:cNvSpPr/>
          <p:nvPr/>
        </p:nvSpPr>
        <p:spPr>
          <a:xfrm>
            <a:off x="7036014" y="1963594"/>
            <a:ext cx="3199540" cy="237706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08E8D6-A881-E0A6-E5FA-07B5349C17BF}"/>
              </a:ext>
            </a:extLst>
          </p:cNvPr>
          <p:cNvSpPr/>
          <p:nvPr/>
        </p:nvSpPr>
        <p:spPr>
          <a:xfrm>
            <a:off x="4172138" y="3654932"/>
            <a:ext cx="2587687" cy="1582451"/>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C9A7729-2B72-2552-1A12-FBEB060FC02B}"/>
              </a:ext>
            </a:extLst>
          </p:cNvPr>
          <p:cNvSpPr>
            <a:spLocks noGrp="1"/>
          </p:cNvSpPr>
          <p:nvPr>
            <p:ph type="ftr" sz="quarter" idx="12"/>
          </p:nvPr>
        </p:nvSpPr>
        <p:spPr/>
        <p:txBody>
          <a:bodyPr/>
          <a:lstStyle/>
          <a:p>
            <a:r>
              <a:rPr lang="de-DE" dirty="0"/>
              <a:t>D.M. Kriete | HTPD | April 22, 2024</a:t>
            </a:r>
          </a:p>
        </p:txBody>
      </p:sp>
    </p:spTree>
    <p:extLst>
      <p:ext uri="{BB962C8B-B14F-4D97-AF65-F5344CB8AC3E}">
        <p14:creationId xmlns:p14="http://schemas.microsoft.com/office/powerpoint/2010/main" val="4046525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14:m>
                  <m:oMath xmlns:m="http://schemas.openxmlformats.org/officeDocument/2006/math">
                    <m:sSub>
                      <m:sSubPr>
                        <m:ctrlPr>
                          <a:rPr lang="de-DE" i="1" smtClean="0">
                            <a:latin typeface="Cambria Math" panose="02040503050406030204" pitchFamily="18" charset="0"/>
                          </a:rPr>
                        </m:ctrlPr>
                      </m:sSubPr>
                      <m:e>
                        <m:r>
                          <a:rPr lang="en-US" b="1" i="1" smtClean="0">
                            <a:latin typeface="Cambria Math" panose="02040503050406030204" pitchFamily="18" charset="0"/>
                          </a:rPr>
                          <m:t>𝑻</m:t>
                        </m:r>
                      </m:e>
                      <m:sub>
                        <m:r>
                          <a:rPr lang="en-US" b="1" i="1" smtClean="0">
                            <a:latin typeface="Cambria Math" panose="02040503050406030204" pitchFamily="18" charset="0"/>
                          </a:rPr>
                          <m:t>𝒊</m:t>
                        </m:r>
                      </m:sub>
                    </m:sSub>
                  </m:oMath>
                </a14:m>
                <a:r>
                  <a:rPr lang="de-DE" dirty="0"/>
                  <a:t>-optimized CIS diagnostic is validated by cross-comparison with a high-resolution dispersive spectrometer</a:t>
                </a:r>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a:blip r:embed="rId2"/>
                <a:stretch>
                  <a:fillRect l="-920" t="-4965" r="-575" b="-16312"/>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45DE197E-F0F1-31CD-8039-F08378E42F0A}"/>
              </a:ext>
            </a:extLst>
          </p:cNvPr>
          <p:cNvSpPr>
            <a:spLocks noGrp="1"/>
          </p:cNvSpPr>
          <p:nvPr>
            <p:ph type="sldNum" sz="quarter" idx="11"/>
          </p:nvPr>
        </p:nvSpPr>
        <p:spPr/>
        <p:txBody>
          <a:bodyPr/>
          <a:lstStyle/>
          <a:p>
            <a:fld id="{7CAF8605-79AF-49D8-801C-80CE61886099}" type="slidenum">
              <a:rPr lang="de-DE" smtClean="0"/>
              <a:pPr/>
              <a:t>18</a:t>
            </a:fld>
            <a:endParaRPr lang="de-DE"/>
          </a:p>
        </p:txBody>
      </p:sp>
      <p:sp>
        <p:nvSpPr>
          <p:cNvPr id="2" name="Footer Placeholder 1"/>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4011BE67-0921-81E7-20BB-0D2F56A3E9B5}"/>
                  </a:ext>
                </a:extLst>
              </p:cNvPr>
              <p:cNvSpPr>
                <a:spLocks noGrp="1"/>
              </p:cNvSpPr>
              <p:nvPr>
                <p:ph sz="quarter" idx="13"/>
              </p:nvPr>
            </p:nvSpPr>
            <p:spPr>
              <a:xfrm>
                <a:off x="5124321" y="1524214"/>
                <a:ext cx="6902805" cy="1947017"/>
              </a:xfrm>
            </p:spPr>
            <p:txBody>
              <a:bodyPr>
                <a:normAutofit/>
              </a:bodyPr>
              <a:lstStyle/>
              <a:p>
                <a:r>
                  <a:rPr lang="de-DE" sz="1800" dirty="0"/>
                  <a:t>CIS &amp; spectrometer data </a:t>
                </a:r>
                <a:r>
                  <a:rPr lang="de-DE" sz="1800" dirty="0" err="1"/>
                  <a:t>averaged</a:t>
                </a:r>
                <a:r>
                  <a:rPr lang="de-DE" sz="1800" dirty="0"/>
                  <a:t> </a:t>
                </a:r>
                <a:r>
                  <a:rPr lang="de-DE" sz="1800" dirty="0" err="1"/>
                  <a:t>over</a:t>
                </a:r>
                <a:r>
                  <a:rPr lang="de-DE" dirty="0"/>
                  <a:t> a 60 s</a:t>
                </a:r>
                <a:r>
                  <a:rPr lang="de-DE" sz="1800" dirty="0"/>
                  <a:t> stationary time </a:t>
                </a:r>
                <a:r>
                  <a:rPr lang="de-DE" sz="1800" dirty="0" err="1"/>
                  <a:t>window</a:t>
                </a:r>
                <a:r>
                  <a:rPr lang="de-DE" sz="1800" dirty="0"/>
                  <a:t> → high signal-to-noise ratio</a:t>
                </a:r>
              </a:p>
              <a:p>
                <a:endParaRPr lang="de-DE" sz="1800" dirty="0"/>
              </a:p>
              <a:p>
                <a:r>
                  <a:rPr lang="de-DE" dirty="0"/>
                  <a:t>Direct comparison of CIS and spectrometer data requires Fourier transformation of spectrometer wavelength spectra into coherence spectra: </a:t>
                </a:r>
                <a14:m>
                  <m:oMath xmlns:m="http://schemas.openxmlformats.org/officeDocument/2006/math">
                    <m:r>
                      <a:rPr lang="de-DE" b="0" i="1" smtClean="0">
                        <a:latin typeface="Cambria Math" panose="02040503050406030204" pitchFamily="18" charset="0"/>
                      </a:rPr>
                      <m:t>𝐼</m:t>
                    </m:r>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𝜆</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acc>
                          <m:accPr>
                            <m:chr m:val="̂"/>
                            <m:ctrlPr>
                              <a:rPr lang="de-DE" b="0"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𝑁</m:t>
                            </m:r>
                          </m:e>
                        </m:acc>
                      </m:e>
                    </m:d>
                  </m:oMath>
                </a14:m>
                <a:endParaRPr lang="de-DE" sz="1800" dirty="0"/>
              </a:p>
            </p:txBody>
          </p:sp>
        </mc:Choice>
        <mc:Fallback xmlns="">
          <p:sp>
            <p:nvSpPr>
              <p:cNvPr id="5" name="Content Placeholder 3">
                <a:extLst>
                  <a:ext uri="{FF2B5EF4-FFF2-40B4-BE49-F238E27FC236}">
                    <a16:creationId xmlns:a16="http://schemas.microsoft.com/office/drawing/2014/main" id="{4011BE67-0921-81E7-20BB-0D2F56A3E9B5}"/>
                  </a:ext>
                </a:extLst>
              </p:cNvPr>
              <p:cNvSpPr>
                <a:spLocks noGrp="1" noRot="1" noChangeAspect="1" noMove="1" noResize="1" noEditPoints="1" noAdjustHandles="1" noChangeArrowheads="1" noChangeShapeType="1" noTextEdit="1"/>
              </p:cNvSpPr>
              <p:nvPr>
                <p:ph sz="quarter" idx="13"/>
              </p:nvPr>
            </p:nvSpPr>
            <p:spPr>
              <a:xfrm>
                <a:off x="5124321" y="1524214"/>
                <a:ext cx="6902805" cy="1947017"/>
              </a:xfrm>
              <a:blipFill>
                <a:blip r:embed="rId3"/>
                <a:stretch>
                  <a:fillRect l="-550" t="-1299" b="-649"/>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A89E4AF1-1524-45CA-2E8E-42B60EF744F3}"/>
              </a:ext>
            </a:extLst>
          </p:cNvPr>
          <p:cNvGrpSpPr/>
          <p:nvPr/>
        </p:nvGrpSpPr>
        <p:grpSpPr>
          <a:xfrm>
            <a:off x="314283" y="1787426"/>
            <a:ext cx="4810038" cy="4860000"/>
            <a:chOff x="314283" y="1787426"/>
            <a:chExt cx="4810038" cy="4860000"/>
          </a:xfrm>
        </p:grpSpPr>
        <p:pic>
          <p:nvPicPr>
            <p:cNvPr id="14" name="Picture 13">
              <a:extLst>
                <a:ext uri="{FF2B5EF4-FFF2-40B4-BE49-F238E27FC236}">
                  <a16:creationId xmlns:a16="http://schemas.microsoft.com/office/drawing/2014/main" id="{7D923AEA-3B50-7600-2B8A-CD31C42054AB}"/>
                </a:ext>
              </a:extLst>
            </p:cNvPr>
            <p:cNvPicPr>
              <a:picLocks noChangeAspect="1"/>
            </p:cNvPicPr>
            <p:nvPr/>
          </p:nvPicPr>
          <p:blipFill rotWithShape="1">
            <a:blip r:embed="rId4">
              <a:extLst>
                <a:ext uri="{28A0092B-C50C-407E-A947-70E740481C1C}">
                  <a14:useLocalDpi xmlns:a14="http://schemas.microsoft.com/office/drawing/2010/main" val="0"/>
                </a:ext>
              </a:extLst>
            </a:blip>
            <a:srcRect l="22973" r="2799"/>
            <a:stretch/>
          </p:blipFill>
          <p:spPr>
            <a:xfrm>
              <a:off x="314283" y="1787426"/>
              <a:ext cx="4810038" cy="4860000"/>
            </a:xfrm>
            <a:prstGeom prst="rect">
              <a:avLst/>
            </a:prstGeom>
          </p:spPr>
        </p:pic>
        <p:sp>
          <p:nvSpPr>
            <p:cNvPr id="17" name="TextBox 16">
              <a:extLst>
                <a:ext uri="{FF2B5EF4-FFF2-40B4-BE49-F238E27FC236}">
                  <a16:creationId xmlns:a16="http://schemas.microsoft.com/office/drawing/2014/main" id="{AEA92FF5-42F3-7FF9-3027-32DF22B480A0}"/>
                </a:ext>
              </a:extLst>
            </p:cNvPr>
            <p:cNvSpPr txBox="1"/>
            <p:nvPr/>
          </p:nvSpPr>
          <p:spPr>
            <a:xfrm rot="19217450">
              <a:off x="880319" y="2662533"/>
              <a:ext cx="2118913" cy="584775"/>
            </a:xfrm>
            <a:prstGeom prst="rect">
              <a:avLst/>
            </a:prstGeom>
            <a:noFill/>
          </p:spPr>
          <p:txBody>
            <a:bodyPr wrap="square" rtlCol="0">
              <a:spAutoFit/>
            </a:bodyPr>
            <a:lstStyle/>
            <a:p>
              <a:pPr algn="ctr"/>
              <a:r>
                <a:rPr lang="de-DE" sz="1600" b="1" dirty="0" err="1">
                  <a:solidFill>
                    <a:schemeClr val="bg1"/>
                  </a:solidFill>
                </a:rPr>
                <a:t>spectrometer</a:t>
              </a:r>
              <a:r>
                <a:rPr lang="de-DE" sz="1600" b="1" dirty="0">
                  <a:solidFill>
                    <a:schemeClr val="bg1"/>
                  </a:solidFill>
                </a:rPr>
                <a:t> </a:t>
              </a:r>
              <a:r>
                <a:rPr lang="de-DE" sz="1600" b="1" dirty="0" err="1">
                  <a:solidFill>
                    <a:schemeClr val="bg1"/>
                  </a:solidFill>
                </a:rPr>
                <a:t>fiber</a:t>
              </a:r>
              <a:r>
                <a:rPr lang="de-DE" sz="1600" b="1" dirty="0">
                  <a:solidFill>
                    <a:schemeClr val="bg1"/>
                  </a:solidFill>
                </a:rPr>
                <a:t> </a:t>
              </a:r>
              <a:r>
                <a:rPr lang="de-DE" sz="1600" b="1" dirty="0" err="1">
                  <a:solidFill>
                    <a:schemeClr val="bg1"/>
                  </a:solidFill>
                </a:rPr>
                <a:t>locations</a:t>
              </a:r>
              <a:endParaRPr lang="en-US" sz="1600" b="1" dirty="0">
                <a:solidFill>
                  <a:schemeClr val="bg1"/>
                </a:solidFill>
              </a:endParaRPr>
            </a:p>
          </p:txBody>
        </p:sp>
        <p:sp>
          <p:nvSpPr>
            <p:cNvPr id="21" name="TextBox 20">
              <a:extLst>
                <a:ext uri="{FF2B5EF4-FFF2-40B4-BE49-F238E27FC236}">
                  <a16:creationId xmlns:a16="http://schemas.microsoft.com/office/drawing/2014/main" id="{6190987B-3C29-8B19-FA10-B345EC871F71}"/>
                </a:ext>
              </a:extLst>
            </p:cNvPr>
            <p:cNvSpPr txBox="1"/>
            <p:nvPr/>
          </p:nvSpPr>
          <p:spPr>
            <a:xfrm>
              <a:off x="1004425" y="5778312"/>
              <a:ext cx="1343638" cy="307777"/>
            </a:xfrm>
            <a:prstGeom prst="rect">
              <a:avLst/>
            </a:prstGeom>
            <a:noFill/>
          </p:spPr>
          <p:txBody>
            <a:bodyPr wrap="none" rtlCol="0">
              <a:spAutoFit/>
            </a:bodyPr>
            <a:lstStyle/>
            <a:p>
              <a:r>
                <a:rPr lang="en-US" sz="1400" dirty="0">
                  <a:solidFill>
                    <a:schemeClr val="bg1"/>
                  </a:solidFill>
                </a:rPr>
                <a:t>EJM007+2520</a:t>
              </a:r>
            </a:p>
          </p:txBody>
        </p:sp>
      </p:grpSp>
      <p:sp>
        <p:nvSpPr>
          <p:cNvPr id="11" name="TextBox 10">
            <a:extLst>
              <a:ext uri="{FF2B5EF4-FFF2-40B4-BE49-F238E27FC236}">
                <a16:creationId xmlns:a16="http://schemas.microsoft.com/office/drawing/2014/main" id="{F899EA14-160E-1B9B-8716-532A4242C3B4}"/>
              </a:ext>
            </a:extLst>
          </p:cNvPr>
          <p:cNvSpPr txBox="1"/>
          <p:nvPr/>
        </p:nvSpPr>
        <p:spPr>
          <a:xfrm>
            <a:off x="1033322" y="1201655"/>
            <a:ext cx="3097699" cy="646331"/>
          </a:xfrm>
          <a:prstGeom prst="rect">
            <a:avLst/>
          </a:prstGeom>
          <a:noFill/>
        </p:spPr>
        <p:txBody>
          <a:bodyPr wrap="square" rtlCol="0">
            <a:spAutoFit/>
          </a:bodyPr>
          <a:lstStyle/>
          <a:p>
            <a:pPr algn="ctr"/>
            <a:r>
              <a:rPr lang="de-DE" b="1" dirty="0"/>
              <a:t>CIS C III intensity image in long-pulse W7-X plasma</a:t>
            </a:r>
          </a:p>
        </p:txBody>
      </p:sp>
      <p:grpSp>
        <p:nvGrpSpPr>
          <p:cNvPr id="26" name="Group 25">
            <a:extLst>
              <a:ext uri="{FF2B5EF4-FFF2-40B4-BE49-F238E27FC236}">
                <a16:creationId xmlns:a16="http://schemas.microsoft.com/office/drawing/2014/main" id="{EA30CF84-14D8-9C74-832E-4BD13763D4DC}"/>
              </a:ext>
            </a:extLst>
          </p:cNvPr>
          <p:cNvGrpSpPr/>
          <p:nvPr/>
        </p:nvGrpSpPr>
        <p:grpSpPr>
          <a:xfrm>
            <a:off x="211872" y="1471960"/>
            <a:ext cx="2413800" cy="1769327"/>
            <a:chOff x="211872" y="1471960"/>
            <a:chExt cx="2413800" cy="1769327"/>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9462" t="15536" r="32660" b="53259"/>
            <a:stretch/>
          </p:blipFill>
          <p:spPr>
            <a:xfrm>
              <a:off x="211872" y="1471960"/>
              <a:ext cx="2107581" cy="1769327"/>
            </a:xfrm>
            <a:prstGeom prst="rect">
              <a:avLst/>
            </a:prstGeom>
            <a:ln>
              <a:solidFill>
                <a:schemeClr val="tx1"/>
              </a:solidFill>
            </a:ln>
          </p:spPr>
        </p:pic>
        <p:sp>
          <p:nvSpPr>
            <p:cNvPr id="23" name="TextBox 22">
              <a:extLst>
                <a:ext uri="{FF2B5EF4-FFF2-40B4-BE49-F238E27FC236}">
                  <a16:creationId xmlns:a16="http://schemas.microsoft.com/office/drawing/2014/main" id="{7BF4B922-9A04-6310-B88F-07757D1C6DF7}"/>
                </a:ext>
              </a:extLst>
            </p:cNvPr>
            <p:cNvSpPr txBox="1"/>
            <p:nvPr/>
          </p:nvSpPr>
          <p:spPr>
            <a:xfrm rot="19217450">
              <a:off x="506759" y="2335005"/>
              <a:ext cx="2118913" cy="584775"/>
            </a:xfrm>
            <a:prstGeom prst="rect">
              <a:avLst/>
            </a:prstGeom>
            <a:noFill/>
          </p:spPr>
          <p:txBody>
            <a:bodyPr wrap="square" rtlCol="0">
              <a:spAutoFit/>
            </a:bodyPr>
            <a:lstStyle/>
            <a:p>
              <a:pPr algn="ctr"/>
              <a:r>
                <a:rPr lang="de-DE" sz="1600" b="1" dirty="0" err="1">
                  <a:solidFill>
                    <a:schemeClr val="bg1"/>
                  </a:solidFill>
                </a:rPr>
                <a:t>spectrometer</a:t>
              </a:r>
              <a:r>
                <a:rPr lang="de-DE" sz="1600" b="1" dirty="0">
                  <a:solidFill>
                    <a:schemeClr val="bg1"/>
                  </a:solidFill>
                </a:rPr>
                <a:t> </a:t>
              </a:r>
              <a:r>
                <a:rPr lang="de-DE" sz="1600" b="1" dirty="0" err="1">
                  <a:solidFill>
                    <a:schemeClr val="bg1"/>
                  </a:solidFill>
                </a:rPr>
                <a:t>fiber</a:t>
              </a:r>
              <a:r>
                <a:rPr lang="de-DE" sz="1600" b="1" dirty="0">
                  <a:solidFill>
                    <a:schemeClr val="bg1"/>
                  </a:solidFill>
                </a:rPr>
                <a:t> </a:t>
              </a:r>
              <a:r>
                <a:rPr lang="de-DE" sz="1600" b="1" dirty="0" err="1">
                  <a:solidFill>
                    <a:schemeClr val="bg1"/>
                  </a:solidFill>
                </a:rPr>
                <a:t>locations</a:t>
              </a:r>
              <a:endParaRPr lang="en-US" sz="1600" b="1" dirty="0">
                <a:solidFill>
                  <a:schemeClr val="bg1"/>
                </a:solidFill>
              </a:endParaRPr>
            </a:p>
          </p:txBody>
        </p:sp>
      </p:grpSp>
      <p:sp>
        <p:nvSpPr>
          <p:cNvPr id="12" name="TextBox 11"/>
          <p:cNvSpPr txBox="1"/>
          <p:nvPr/>
        </p:nvSpPr>
        <p:spPr>
          <a:xfrm>
            <a:off x="5237965" y="3635141"/>
            <a:ext cx="2619359" cy="369332"/>
          </a:xfrm>
          <a:prstGeom prst="rect">
            <a:avLst/>
          </a:prstGeom>
          <a:noFill/>
        </p:spPr>
        <p:txBody>
          <a:bodyPr wrap="square" rtlCol="0">
            <a:spAutoFit/>
          </a:bodyPr>
          <a:lstStyle/>
          <a:p>
            <a:pPr algn="ctr"/>
            <a:r>
              <a:rPr lang="de-DE" b="1" dirty="0"/>
              <a:t>Fourier </a:t>
            </a:r>
            <a:r>
              <a:rPr lang="de-DE" b="1" dirty="0" err="1"/>
              <a:t>transform</a:t>
            </a:r>
            <a:endParaRPr lang="de-DE" b="1" dirty="0"/>
          </a:p>
        </p:txBody>
      </p:sp>
      <p:sp>
        <p:nvSpPr>
          <p:cNvPr id="10" name="Right Arrow 9"/>
          <p:cNvSpPr/>
          <p:nvPr/>
        </p:nvSpPr>
        <p:spPr>
          <a:xfrm>
            <a:off x="4313116" y="4754682"/>
            <a:ext cx="3803325" cy="354228"/>
          </a:xfrm>
          <a:prstGeom prst="rightArrow">
            <a:avLst>
              <a:gd name="adj1" fmla="val 31395"/>
              <a:gd name="adj2" fmla="val 73256"/>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dirty="0"/>
          </a:p>
        </p:txBody>
      </p:sp>
      <mc:AlternateContent xmlns:mc="http://schemas.openxmlformats.org/markup-compatibility/2006" xmlns:a14="http://schemas.microsoft.com/office/drawing/2010/main">
        <mc:Choice Requires="a14">
          <p:sp>
            <p:nvSpPr>
              <p:cNvPr id="18" name="TextBox 17"/>
              <p:cNvSpPr txBox="1"/>
              <p:nvPr/>
            </p:nvSpPr>
            <p:spPr>
              <a:xfrm>
                <a:off x="4715110" y="3949674"/>
                <a:ext cx="3332456" cy="7265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𝐼</m:t>
                          </m:r>
                        </m:den>
                      </m:f>
                      <m:nary>
                        <m:naryPr>
                          <m:limLoc m:val="undOvr"/>
                          <m:subHide m:val="on"/>
                          <m:supHide m:val="on"/>
                          <m:ctrlPr>
                            <a:rPr lang="de-DE" b="0" i="1" smtClean="0">
                              <a:latin typeface="Cambria Math" panose="02040503050406030204" pitchFamily="18" charset="0"/>
                              <a:ea typeface="Cambria Math" panose="02040503050406030204" pitchFamily="18" charset="0"/>
                            </a:rPr>
                          </m:ctrlPr>
                        </m:naryPr>
                        <m:sub/>
                        <m:sup/>
                        <m:e>
                          <m:r>
                            <a:rPr lang="de-DE" b="0" i="1" smtClean="0">
                              <a:latin typeface="Cambria Math" panose="02040503050406030204" pitchFamily="18" charset="0"/>
                              <a:ea typeface="Cambria Math" panose="02040503050406030204" pitchFamily="18" charset="0"/>
                            </a:rPr>
                            <m:t>𝐼</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𝜆</m:t>
                              </m:r>
                            </m:e>
                          </m:d>
                        </m:e>
                      </m:nary>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exp</m:t>
                          </m:r>
                        </m:fName>
                        <m:e>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𝑖</m:t>
                              </m:r>
                              <m:acc>
                                <m:accPr>
                                  <m:chr m:val="̂"/>
                                  <m:ctrlPr>
                                    <a:rPr lang="de-DE" b="0"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𝑁</m:t>
                                  </m:r>
                                </m:e>
                              </m:acc>
                              <m:f>
                                <m:fPr>
                                  <m:type m:val="lin"/>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𝜆</m:t>
                                  </m:r>
                                </m:num>
                                <m:den>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𝜆</m:t>
                                      </m:r>
                                    </m:e>
                                    <m:sub>
                                      <m:r>
                                        <a:rPr lang="de-DE" b="0" i="1" smtClean="0">
                                          <a:latin typeface="Cambria Math" panose="02040503050406030204" pitchFamily="18" charset="0"/>
                                          <a:ea typeface="Cambria Math" panose="02040503050406030204" pitchFamily="18" charset="0"/>
                                        </a:rPr>
                                        <m:t>0</m:t>
                                      </m:r>
                                    </m:sub>
                                  </m:sSub>
                                </m:den>
                              </m:f>
                            </m:e>
                          </m:d>
                        </m:e>
                      </m:func>
                      <m:r>
                        <m:rPr>
                          <m:nor/>
                        </m:rPr>
                        <a:rPr lang="de-DE" b="0" i="0" smtClean="0">
                          <a:latin typeface="Cambria Math" panose="02040503050406030204" pitchFamily="18" charset="0"/>
                          <a:ea typeface="Cambria Math" panose="02040503050406030204" pitchFamily="18" charset="0"/>
                        </a:rPr>
                        <m:t>d</m:t>
                      </m:r>
                      <m:r>
                        <a:rPr lang="de-DE" b="0" i="1" smtClean="0">
                          <a:latin typeface="Cambria Math" panose="02040503050406030204" pitchFamily="18" charset="0"/>
                          <a:ea typeface="Cambria Math" panose="02040503050406030204" pitchFamily="18" charset="0"/>
                        </a:rPr>
                        <m:t>𝜆</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4715110" y="3949674"/>
                <a:ext cx="3332456" cy="72654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617286" y="4520647"/>
                <a:ext cx="1860716" cy="276999"/>
              </a:xfrm>
              <a:prstGeom prst="rect">
                <a:avLst/>
              </a:prstGeom>
              <a:noFill/>
            </p:spPr>
            <p:txBody>
              <a:bodyPr wrap="square" lIns="0" tIns="0" rIns="0" bIns="0" rtlCol="0">
                <a:spAutoFit/>
              </a:bodyPr>
              <a:lstStyle/>
              <a:p>
                <a:pPr algn="ctr"/>
                <a:r>
                  <a:rPr lang="de-DE" b="0" dirty="0" err="1">
                    <a:ea typeface="Cambria Math" panose="02040503050406030204" pitchFamily="18" charset="0"/>
                  </a:rPr>
                  <a:t>Contrast</a:t>
                </a:r>
                <a:r>
                  <a:rPr lang="de-DE" b="0" dirty="0">
                    <a:ea typeface="Cambria Math" panose="02040503050406030204" pitchFamily="18" charset="0"/>
                  </a:rPr>
                  <a:t> =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𝛾</m:t>
                        </m:r>
                      </m:e>
                    </m:d>
                  </m:oMath>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5617286" y="4520647"/>
                <a:ext cx="1860716" cy="276999"/>
              </a:xfrm>
              <a:prstGeom prst="rect">
                <a:avLst/>
              </a:prstGeom>
              <a:blipFill>
                <a:blip r:embed="rId6"/>
                <a:stretch>
                  <a:fillRect t="-28889"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854832" y="5123016"/>
                <a:ext cx="3635226" cy="1484765"/>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r>
                  <a:rPr lang="en-US" dirty="0"/>
                  <a:t>: coherence</a:t>
                </a:r>
                <a:endParaRPr lang="en-US" i="1" dirty="0">
                  <a:latin typeface="Cambria Math" panose="02040503050406030204" pitchFamily="18" charset="0"/>
                </a:endParaRPr>
              </a:p>
              <a:p>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𝑁</m:t>
                        </m:r>
                      </m:e>
                    </m:acc>
                  </m:oMath>
                </a14:m>
                <a:r>
                  <a:rPr lang="en-US" dirty="0"/>
                  <a:t>: interferometer group delay</a:t>
                </a:r>
              </a:p>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de-DE" b="0" i="1" smtClean="0">
                            <a:latin typeface="Cambria Math" panose="02040503050406030204" pitchFamily="18" charset="0"/>
                          </a:rPr>
                          <m:t>0</m:t>
                        </m:r>
                      </m:sub>
                    </m:sSub>
                  </m:oMath>
                </a14:m>
                <a:r>
                  <a:rPr lang="en-US" dirty="0"/>
                  <a:t>: center wavelength of line</a:t>
                </a:r>
              </a:p>
              <a:p>
                <a14:m>
                  <m:oMath xmlns:m="http://schemas.openxmlformats.org/officeDocument/2006/math">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oMath>
                </a14:m>
                <a:r>
                  <a:rPr lang="en-US" dirty="0"/>
                  <a:t>: intensity per unit wavelength</a:t>
                </a:r>
              </a:p>
              <a:p>
                <a14:m>
                  <m:oMath xmlns:m="http://schemas.openxmlformats.org/officeDocument/2006/math">
                    <m:r>
                      <a:rPr lang="en-US" i="1">
                        <a:latin typeface="Cambria Math" panose="02040503050406030204" pitchFamily="18" charset="0"/>
                      </a:rPr>
                      <m:t>𝐼</m:t>
                    </m:r>
                  </m:oMath>
                </a14:m>
                <a:r>
                  <a:rPr lang="en-US" dirty="0"/>
                  <a:t>: integrated line intensity</a:t>
                </a:r>
              </a:p>
            </p:txBody>
          </p:sp>
        </mc:Choice>
        <mc:Fallback xmlns="">
          <p:sp>
            <p:nvSpPr>
              <p:cNvPr id="20" name="TextBox 19"/>
              <p:cNvSpPr txBox="1">
                <a:spLocks noRot="1" noChangeAspect="1" noMove="1" noResize="1" noEditPoints="1" noAdjustHandles="1" noChangeArrowheads="1" noChangeShapeType="1" noTextEdit="1"/>
              </p:cNvSpPr>
              <p:nvPr/>
            </p:nvSpPr>
            <p:spPr>
              <a:xfrm>
                <a:off x="4854832" y="5123016"/>
                <a:ext cx="3635226" cy="1484765"/>
              </a:xfrm>
              <a:prstGeom prst="rect">
                <a:avLst/>
              </a:prstGeom>
              <a:blipFill>
                <a:blip r:embed="rId7"/>
                <a:stretch>
                  <a:fillRect t="-2049" r="-503" b="-5738"/>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1C8A3F3B-902A-F7A7-7944-346C78074D41}"/>
              </a:ext>
            </a:extLst>
          </p:cNvPr>
          <p:cNvGrpSpPr/>
          <p:nvPr/>
        </p:nvGrpSpPr>
        <p:grpSpPr>
          <a:xfrm>
            <a:off x="689331" y="3844669"/>
            <a:ext cx="3840000" cy="2670471"/>
            <a:chOff x="689331" y="3844669"/>
            <a:chExt cx="3840000" cy="2670471"/>
          </a:xfrm>
        </p:grpSpPr>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7275"/>
            <a:stretch/>
          </p:blipFill>
          <p:spPr>
            <a:xfrm>
              <a:off x="689331" y="3844669"/>
              <a:ext cx="3840000" cy="2670471"/>
            </a:xfrm>
            <a:prstGeom prst="rect">
              <a:avLst/>
            </a:prstGeom>
          </p:spPr>
        </p:pic>
        <p:sp>
          <p:nvSpPr>
            <p:cNvPr id="28" name="Rectangle 27">
              <a:extLst>
                <a:ext uri="{FF2B5EF4-FFF2-40B4-BE49-F238E27FC236}">
                  <a16:creationId xmlns:a16="http://schemas.microsoft.com/office/drawing/2014/main" id="{BF7F3D40-93F0-1146-C4C6-2FB8CB696303}"/>
                </a:ext>
              </a:extLst>
            </p:cNvPr>
            <p:cNvSpPr/>
            <p:nvPr/>
          </p:nvSpPr>
          <p:spPr>
            <a:xfrm>
              <a:off x="3091992" y="3949674"/>
              <a:ext cx="1327384" cy="170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CF11A57C-6D8A-1246-9341-4FEED6D6816F}"/>
              </a:ext>
            </a:extLst>
          </p:cNvPr>
          <p:cNvSpPr txBox="1"/>
          <p:nvPr/>
        </p:nvSpPr>
        <p:spPr>
          <a:xfrm>
            <a:off x="1173914" y="3496635"/>
            <a:ext cx="3355417" cy="369332"/>
          </a:xfrm>
          <a:prstGeom prst="rect">
            <a:avLst/>
          </a:prstGeom>
          <a:noFill/>
        </p:spPr>
        <p:txBody>
          <a:bodyPr wrap="square" rtlCol="0">
            <a:spAutoFit/>
          </a:bodyPr>
          <a:lstStyle/>
          <a:p>
            <a:pPr algn="ctr"/>
            <a:r>
              <a:rPr lang="en-US" b="1" dirty="0"/>
              <a:t>Spectrometer sightline 38</a:t>
            </a:r>
          </a:p>
        </p:txBody>
      </p:sp>
      <p:grpSp>
        <p:nvGrpSpPr>
          <p:cNvPr id="32" name="Group 31">
            <a:extLst>
              <a:ext uri="{FF2B5EF4-FFF2-40B4-BE49-F238E27FC236}">
                <a16:creationId xmlns:a16="http://schemas.microsoft.com/office/drawing/2014/main" id="{3ECD7805-96C9-6656-A3DD-405065B7D608}"/>
              </a:ext>
            </a:extLst>
          </p:cNvPr>
          <p:cNvGrpSpPr/>
          <p:nvPr/>
        </p:nvGrpSpPr>
        <p:grpSpPr>
          <a:xfrm>
            <a:off x="8152391" y="3729318"/>
            <a:ext cx="3860317" cy="2929510"/>
            <a:chOff x="8152391" y="3729318"/>
            <a:chExt cx="3860317" cy="2929510"/>
          </a:xfrm>
        </p:grpSpPr>
        <p:grpSp>
          <p:nvGrpSpPr>
            <p:cNvPr id="15" name="Group 14"/>
            <p:cNvGrpSpPr/>
            <p:nvPr/>
          </p:nvGrpSpPr>
          <p:grpSpPr>
            <a:xfrm>
              <a:off x="8152391" y="3729318"/>
              <a:ext cx="3860317" cy="2929510"/>
              <a:chOff x="8152391" y="3729318"/>
              <a:chExt cx="3860317" cy="2929510"/>
            </a:xfrm>
          </p:grpSpPr>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2391" y="3795507"/>
                <a:ext cx="3697200" cy="2863321"/>
              </a:xfrm>
              <a:prstGeom prst="rect">
                <a:avLst/>
              </a:prstGeom>
            </p:spPr>
          </p:pic>
          <p:sp>
            <p:nvSpPr>
              <p:cNvPr id="8" name="Rectangle 7"/>
              <p:cNvSpPr/>
              <p:nvPr/>
            </p:nvSpPr>
            <p:spPr>
              <a:xfrm>
                <a:off x="11672049" y="3729318"/>
                <a:ext cx="340659" cy="24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B02D73B-FF8A-35FB-D9C1-555DE4BCEBF0}"/>
                </a:ext>
              </a:extLst>
            </p:cNvPr>
            <p:cNvSpPr/>
            <p:nvPr/>
          </p:nvSpPr>
          <p:spPr>
            <a:xfrm>
              <a:off x="9040502" y="3894439"/>
              <a:ext cx="340659" cy="263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F02C9D-DDDD-D9AB-DA34-3030ECF00D35}"/>
                </a:ext>
              </a:extLst>
            </p:cNvPr>
            <p:cNvSpPr/>
            <p:nvPr/>
          </p:nvSpPr>
          <p:spPr>
            <a:xfrm>
              <a:off x="9363231" y="4255216"/>
              <a:ext cx="1296762" cy="263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2D9086A0-082C-D117-EFB6-78B2B3440ED5}"/>
              </a:ext>
            </a:extLst>
          </p:cNvPr>
          <p:cNvSpPr txBox="1"/>
          <p:nvPr/>
        </p:nvSpPr>
        <p:spPr>
          <a:xfrm>
            <a:off x="8539345" y="3504712"/>
            <a:ext cx="3355417" cy="369332"/>
          </a:xfrm>
          <a:prstGeom prst="rect">
            <a:avLst/>
          </a:prstGeom>
          <a:noFill/>
        </p:spPr>
        <p:txBody>
          <a:bodyPr wrap="square" rtlCol="0">
            <a:spAutoFit/>
          </a:bodyPr>
          <a:lstStyle/>
          <a:p>
            <a:pPr algn="ctr"/>
            <a:r>
              <a:rPr lang="en-US" b="1" dirty="0"/>
              <a:t>Spectrometer sightline 38</a:t>
            </a:r>
          </a:p>
        </p:txBody>
      </p:sp>
      <p:grpSp>
        <p:nvGrpSpPr>
          <p:cNvPr id="35" name="Group 34">
            <a:extLst>
              <a:ext uri="{FF2B5EF4-FFF2-40B4-BE49-F238E27FC236}">
                <a16:creationId xmlns:a16="http://schemas.microsoft.com/office/drawing/2014/main" id="{E1247F83-8C44-E741-4BA2-AFAFC818C851}"/>
              </a:ext>
            </a:extLst>
          </p:cNvPr>
          <p:cNvGrpSpPr/>
          <p:nvPr/>
        </p:nvGrpSpPr>
        <p:grpSpPr>
          <a:xfrm>
            <a:off x="8153058" y="3703631"/>
            <a:ext cx="3847616" cy="2956045"/>
            <a:chOff x="8153058" y="3703631"/>
            <a:chExt cx="3847616" cy="2956045"/>
          </a:xfrm>
        </p:grpSpPr>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058" y="3796874"/>
              <a:ext cx="3696530" cy="2862802"/>
            </a:xfrm>
            <a:prstGeom prst="rect">
              <a:avLst/>
            </a:prstGeom>
          </p:spPr>
        </p:pic>
        <p:sp>
          <p:nvSpPr>
            <p:cNvPr id="22" name="Rectangle 21"/>
            <p:cNvSpPr/>
            <p:nvPr/>
          </p:nvSpPr>
          <p:spPr>
            <a:xfrm>
              <a:off x="11660015" y="3703631"/>
              <a:ext cx="340659" cy="245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6A1C523-0AC3-C2B5-A0BD-23F0CA1F3A07}"/>
                </a:ext>
              </a:extLst>
            </p:cNvPr>
            <p:cNvSpPr/>
            <p:nvPr/>
          </p:nvSpPr>
          <p:spPr>
            <a:xfrm>
              <a:off x="9047588" y="3907525"/>
              <a:ext cx="315643" cy="30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469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animBg="1"/>
      <p:bldP spid="18" grpId="0"/>
      <p:bldP spid="19" grpId="0"/>
      <p:bldP spid="20" grpId="0"/>
      <p:bldP spid="27"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CIS and spectrometer measure same spectral information and fits are in good agreement for most sightlines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462" t="15536" r="32660" b="53259"/>
          <a:stretch/>
        </p:blipFill>
        <p:spPr>
          <a:xfrm>
            <a:off x="211872" y="1471960"/>
            <a:ext cx="2107581" cy="1769327"/>
          </a:xfrm>
          <a:prstGeom prst="rect">
            <a:avLst/>
          </a:prstGeom>
          <a:ln>
            <a:solidFill>
              <a:schemeClr val="tx1"/>
            </a:solidFill>
          </a:ln>
        </p:spPr>
      </p:pic>
      <p:sp>
        <p:nvSpPr>
          <p:cNvPr id="12" name="TextBox 11"/>
          <p:cNvSpPr txBox="1"/>
          <p:nvPr/>
        </p:nvSpPr>
        <p:spPr>
          <a:xfrm>
            <a:off x="2989461" y="1038343"/>
            <a:ext cx="2617142" cy="369332"/>
          </a:xfrm>
          <a:prstGeom prst="rect">
            <a:avLst/>
          </a:prstGeom>
          <a:noFill/>
        </p:spPr>
        <p:txBody>
          <a:bodyPr wrap="square" rtlCol="0">
            <a:spAutoFit/>
          </a:bodyPr>
          <a:lstStyle/>
          <a:p>
            <a:pPr algn="ctr"/>
            <a:r>
              <a:rPr lang="de-DE" b="1" dirty="0" err="1"/>
              <a:t>Highest</a:t>
            </a:r>
            <a:r>
              <a:rPr lang="de-DE" b="1" dirty="0"/>
              <a:t> </a:t>
            </a:r>
            <a:r>
              <a:rPr lang="de-DE" b="1" dirty="0" err="1"/>
              <a:t>signal</a:t>
            </a:r>
            <a:endParaRPr lang="en-US" b="1" dirty="0"/>
          </a:p>
        </p:txBody>
      </p:sp>
      <p:sp>
        <p:nvSpPr>
          <p:cNvPr id="15" name="TextBox 14"/>
          <p:cNvSpPr txBox="1"/>
          <p:nvPr/>
        </p:nvSpPr>
        <p:spPr>
          <a:xfrm>
            <a:off x="5443760" y="1038343"/>
            <a:ext cx="3562710" cy="369332"/>
          </a:xfrm>
          <a:prstGeom prst="rect">
            <a:avLst/>
          </a:prstGeom>
          <a:noFill/>
        </p:spPr>
        <p:txBody>
          <a:bodyPr wrap="square" rtlCol="0">
            <a:spAutoFit/>
          </a:bodyPr>
          <a:lstStyle/>
          <a:p>
            <a:pPr algn="ctr"/>
            <a:r>
              <a:rPr lang="de-DE" b="1" dirty="0"/>
              <a:t>Most </a:t>
            </a:r>
            <a:r>
              <a:rPr lang="de-DE" b="1" dirty="0" err="1"/>
              <a:t>spectral</a:t>
            </a:r>
            <a:r>
              <a:rPr lang="de-DE" b="1" dirty="0"/>
              <a:t> </a:t>
            </a:r>
            <a:r>
              <a:rPr lang="de-DE" b="1" dirty="0" err="1"/>
              <a:t>contamination</a:t>
            </a:r>
            <a:endParaRPr lang="en-US" b="1" dirty="0"/>
          </a:p>
        </p:txBody>
      </p:sp>
      <p:sp>
        <p:nvSpPr>
          <p:cNvPr id="18" name="TextBox 17"/>
          <p:cNvSpPr txBox="1"/>
          <p:nvPr/>
        </p:nvSpPr>
        <p:spPr>
          <a:xfrm>
            <a:off x="8791322" y="1035268"/>
            <a:ext cx="3349833" cy="369332"/>
          </a:xfrm>
          <a:prstGeom prst="rect">
            <a:avLst/>
          </a:prstGeom>
          <a:noFill/>
        </p:spPr>
        <p:txBody>
          <a:bodyPr wrap="square" rtlCol="0">
            <a:spAutoFit/>
          </a:bodyPr>
          <a:lstStyle/>
          <a:p>
            <a:pPr algn="ctr"/>
            <a:r>
              <a:rPr lang="de-DE" b="1" dirty="0" err="1"/>
              <a:t>Lowest</a:t>
            </a:r>
            <a:r>
              <a:rPr lang="de-DE" b="1" dirty="0"/>
              <a:t> </a:t>
            </a:r>
            <a:r>
              <a:rPr lang="de-DE" b="1" dirty="0" err="1"/>
              <a:t>spectrometer</a:t>
            </a:r>
            <a:r>
              <a:rPr lang="de-DE" b="1" dirty="0"/>
              <a:t> </a:t>
            </a:r>
            <a:r>
              <a:rPr lang="de-DE" b="1" dirty="0" err="1"/>
              <a:t>signal</a:t>
            </a:r>
            <a:endParaRPr lang="en-US" b="1"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64464" b="48651"/>
          <a:stretch/>
        </p:blipFill>
        <p:spPr>
          <a:xfrm>
            <a:off x="2400049" y="1317521"/>
            <a:ext cx="3429251" cy="2831570"/>
          </a:xfrm>
          <a:prstGeom prst="rect">
            <a:avLst/>
          </a:prstGeom>
        </p:spPr>
      </p:pic>
      <p:grpSp>
        <p:nvGrpSpPr>
          <p:cNvPr id="10" name="Group 9"/>
          <p:cNvGrpSpPr/>
          <p:nvPr/>
        </p:nvGrpSpPr>
        <p:grpSpPr>
          <a:xfrm>
            <a:off x="2401201" y="1317600"/>
            <a:ext cx="3519540" cy="5514361"/>
            <a:chOff x="2401201" y="1317600"/>
            <a:chExt cx="3519540" cy="5514361"/>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r="63529"/>
            <a:stretch/>
          </p:blipFill>
          <p:spPr>
            <a:xfrm>
              <a:off x="2401201" y="1317600"/>
              <a:ext cx="3519540" cy="5514361"/>
            </a:xfrm>
            <a:prstGeom prst="rect">
              <a:avLst/>
            </a:prstGeom>
          </p:spPr>
        </p:pic>
        <p:sp>
          <p:nvSpPr>
            <p:cNvPr id="9" name="Rectangle 8"/>
            <p:cNvSpPr/>
            <p:nvPr/>
          </p:nvSpPr>
          <p:spPr>
            <a:xfrm>
              <a:off x="5715000" y="4149091"/>
              <a:ext cx="205741" cy="2217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95009" y="1317601"/>
            <a:ext cx="3181352" cy="2842920"/>
            <a:chOff x="5795009" y="1317601"/>
            <a:chExt cx="3181352" cy="284292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35169" r="32023" b="48445"/>
            <a:stretch/>
          </p:blipFill>
          <p:spPr>
            <a:xfrm>
              <a:off x="5795009" y="1317601"/>
              <a:ext cx="3166111" cy="2842920"/>
            </a:xfrm>
            <a:prstGeom prst="rect">
              <a:avLst/>
            </a:prstGeom>
          </p:spPr>
        </p:pic>
        <p:sp>
          <p:nvSpPr>
            <p:cNvPr id="31" name="Rectangle 30"/>
            <p:cNvSpPr/>
            <p:nvPr/>
          </p:nvSpPr>
          <p:spPr>
            <a:xfrm>
              <a:off x="8770620" y="1499524"/>
              <a:ext cx="205741" cy="2217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377440" y="1317600"/>
            <a:ext cx="6598921" cy="5514361"/>
            <a:chOff x="2377440" y="1317600"/>
            <a:chExt cx="6598921" cy="5514361"/>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247" r="31904"/>
            <a:stretch/>
          </p:blipFill>
          <p:spPr>
            <a:xfrm>
              <a:off x="2377440" y="1317600"/>
              <a:ext cx="6595111" cy="5514361"/>
            </a:xfrm>
            <a:prstGeom prst="rect">
              <a:avLst/>
            </a:prstGeom>
          </p:spPr>
        </p:pic>
        <p:sp>
          <p:nvSpPr>
            <p:cNvPr id="32" name="Rectangle 31"/>
            <p:cNvSpPr/>
            <p:nvPr/>
          </p:nvSpPr>
          <p:spPr>
            <a:xfrm>
              <a:off x="8770620" y="1488094"/>
              <a:ext cx="205741" cy="2217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770620" y="4160373"/>
              <a:ext cx="205741" cy="2217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66319" b="48445"/>
          <a:stretch/>
        </p:blipFill>
        <p:spPr>
          <a:xfrm>
            <a:off x="8801100" y="1317601"/>
            <a:ext cx="3250233" cy="284292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200" y="1317600"/>
            <a:ext cx="9650133" cy="55143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8B8DDC-CB41-6B3F-F327-A24E8417036B}"/>
                  </a:ext>
                </a:extLst>
              </p:cNvPr>
              <p:cNvSpPr txBox="1"/>
              <p:nvPr/>
            </p:nvSpPr>
            <p:spPr>
              <a:xfrm>
                <a:off x="61555" y="4238030"/>
                <a:ext cx="2373129" cy="2062103"/>
              </a:xfrm>
              <a:prstGeom prst="rect">
                <a:avLst/>
              </a:prstGeom>
              <a:noFill/>
            </p:spPr>
            <p:txBody>
              <a:bodyPr wrap="square" rtlCol="0">
                <a:spAutoFit/>
              </a:bodyPr>
              <a:lstStyle/>
              <a:p>
                <a14:m>
                  <m:oMath xmlns:m="http://schemas.openxmlformats.org/officeDocument/2006/math">
                    <m:r>
                      <a:rPr lang="en-US" sz="1600" b="0" i="1" smtClean="0">
                        <a:latin typeface="Cambria Math" panose="02040503050406030204" pitchFamily="18" charset="0"/>
                      </a:rPr>
                      <m:t>𝐽</m:t>
                    </m:r>
                    <m:r>
                      <a:rPr lang="en-US" sz="1600" b="0" i="1" smtClean="0">
                        <a:latin typeface="Cambria Math" panose="02040503050406030204" pitchFamily="18" charset="0"/>
                      </a:rPr>
                      <m:t>=0,1</m:t>
                    </m:r>
                  </m:oMath>
                </a14:m>
                <a:r>
                  <a:rPr lang="en-US" sz="1600" dirty="0"/>
                  <a:t> triplet components weighted 15% higher than statistical values due to strong electron impact excitation</a:t>
                </a:r>
                <a:br>
                  <a:rPr lang="en-US" sz="1600" dirty="0"/>
                </a:br>
                <a:r>
                  <a:rPr lang="en-US" sz="1600" dirty="0"/>
                  <a:t>[J.D. Hey et al., J. Phys. B </a:t>
                </a:r>
                <a:r>
                  <a:rPr lang="en-US" sz="1600" b="1" dirty="0"/>
                  <a:t>35 </a:t>
                </a:r>
                <a:r>
                  <a:rPr lang="en-US" sz="1600" dirty="0"/>
                  <a:t>1525 (2002)]</a:t>
                </a:r>
              </a:p>
            </p:txBody>
          </p:sp>
        </mc:Choice>
        <mc:Fallback xmlns="">
          <p:sp>
            <p:nvSpPr>
              <p:cNvPr id="6" name="TextBox 5">
                <a:extLst>
                  <a:ext uri="{FF2B5EF4-FFF2-40B4-BE49-F238E27FC236}">
                    <a16:creationId xmlns:a16="http://schemas.microsoft.com/office/drawing/2014/main" id="{798B8DDC-CB41-6B3F-F327-A24E8417036B}"/>
                  </a:ext>
                </a:extLst>
              </p:cNvPr>
              <p:cNvSpPr txBox="1">
                <a:spLocks noRot="1" noChangeAspect="1" noMove="1" noResize="1" noEditPoints="1" noAdjustHandles="1" noChangeArrowheads="1" noChangeShapeType="1" noTextEdit="1"/>
              </p:cNvSpPr>
              <p:nvPr/>
            </p:nvSpPr>
            <p:spPr>
              <a:xfrm>
                <a:off x="61555" y="4238030"/>
                <a:ext cx="2373129" cy="2062103"/>
              </a:xfrm>
              <a:prstGeom prst="rect">
                <a:avLst/>
              </a:prstGeom>
              <a:blipFill>
                <a:blip r:embed="rId4"/>
                <a:stretch>
                  <a:fillRect l="-1285" t="-888" r="-3342" b="-295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8CDD3A6-4854-230D-CE0B-A0179663858F}"/>
              </a:ext>
            </a:extLst>
          </p:cNvPr>
          <p:cNvSpPr txBox="1"/>
          <p:nvPr/>
        </p:nvSpPr>
        <p:spPr>
          <a:xfrm rot="19217450">
            <a:off x="506759" y="2335005"/>
            <a:ext cx="2118913" cy="584775"/>
          </a:xfrm>
          <a:prstGeom prst="rect">
            <a:avLst/>
          </a:prstGeom>
          <a:noFill/>
        </p:spPr>
        <p:txBody>
          <a:bodyPr wrap="square" rtlCol="0">
            <a:spAutoFit/>
          </a:bodyPr>
          <a:lstStyle/>
          <a:p>
            <a:pPr algn="ctr"/>
            <a:r>
              <a:rPr lang="de-DE" sz="1600" b="1" dirty="0" err="1">
                <a:solidFill>
                  <a:schemeClr val="bg1"/>
                </a:solidFill>
              </a:rPr>
              <a:t>spectrometer</a:t>
            </a:r>
            <a:r>
              <a:rPr lang="de-DE" sz="1600" b="1" dirty="0">
                <a:solidFill>
                  <a:schemeClr val="bg1"/>
                </a:solidFill>
              </a:rPr>
              <a:t> </a:t>
            </a:r>
            <a:r>
              <a:rPr lang="de-DE" sz="1600" b="1" dirty="0" err="1">
                <a:solidFill>
                  <a:schemeClr val="bg1"/>
                </a:solidFill>
              </a:rPr>
              <a:t>fiber</a:t>
            </a:r>
            <a:r>
              <a:rPr lang="de-DE" sz="1600" b="1" dirty="0">
                <a:solidFill>
                  <a:schemeClr val="bg1"/>
                </a:solidFill>
              </a:rPr>
              <a:t> </a:t>
            </a:r>
            <a:r>
              <a:rPr lang="de-DE" sz="1600" b="1" dirty="0" err="1">
                <a:solidFill>
                  <a:schemeClr val="bg1"/>
                </a:solidFill>
              </a:rPr>
              <a:t>locations</a:t>
            </a:r>
            <a:endParaRPr lang="en-US" sz="1600" b="1" dirty="0">
              <a:solidFill>
                <a:schemeClr val="bg1"/>
              </a:solidFill>
            </a:endParaRPr>
          </a:p>
        </p:txBody>
      </p:sp>
    </p:spTree>
    <p:extLst>
      <p:ext uri="{BB962C8B-B14F-4D97-AF65-F5344CB8AC3E}">
        <p14:creationId xmlns:p14="http://schemas.microsoft.com/office/powerpoint/2010/main" val="6585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0598-B72A-EAA5-933F-4D3573037864}"/>
              </a:ext>
            </a:extLst>
          </p:cNvPr>
          <p:cNvSpPr>
            <a:spLocks noGrp="1"/>
          </p:cNvSpPr>
          <p:nvPr>
            <p:ph type="title"/>
          </p:nvPr>
        </p:nvSpPr>
        <p:spPr/>
        <p:txBody>
          <a:bodyPr/>
          <a:lstStyle/>
          <a:p>
            <a:r>
              <a:rPr lang="en-US" dirty="0"/>
              <a:t>The coherence imaging spectroscopy technique has been advanced to image impurity ion temperatures</a:t>
            </a:r>
          </a:p>
        </p:txBody>
      </p:sp>
      <p:sp>
        <p:nvSpPr>
          <p:cNvPr id="3" name="Footer Placeholder 2">
            <a:extLst>
              <a:ext uri="{FF2B5EF4-FFF2-40B4-BE49-F238E27FC236}">
                <a16:creationId xmlns:a16="http://schemas.microsoft.com/office/drawing/2014/main" id="{90B359B7-778C-E7BD-E114-7F49A6171564}"/>
              </a:ext>
            </a:extLst>
          </p:cNvPr>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1FEAF8D-484A-519A-0EB6-FBA138848E13}"/>
                  </a:ext>
                </a:extLst>
              </p:cNvPr>
              <p:cNvSpPr>
                <a:spLocks noGrp="1"/>
              </p:cNvSpPr>
              <p:nvPr>
                <p:ph sz="quarter" idx="13"/>
              </p:nvPr>
            </p:nvSpPr>
            <p:spPr>
              <a:xfrm>
                <a:off x="384698" y="1516798"/>
                <a:ext cx="5819331" cy="4979690"/>
              </a:xfrm>
            </p:spPr>
            <p:txBody>
              <a:bodyPr>
                <a:normAutofit/>
              </a:bodyPr>
              <a:lstStyle/>
              <a:p>
                <a:r>
                  <a:rPr lang="en-US" dirty="0"/>
                  <a:t>Coherence imaging spectroscopy (CIS) provides 2D images of plasma parameters in the core and edge of magnetically confined plasmas</a:t>
                </a:r>
              </a:p>
              <a:p>
                <a:endParaRPr lang="en-US" dirty="0"/>
              </a:p>
              <a:p>
                <a:endParaRPr lang="en-US" dirty="0"/>
              </a:p>
              <a:p>
                <a:r>
                  <a:rPr lang="en-US" dirty="0"/>
                  <a:t>Flow velocity measurements now routinely available with CIS</a:t>
                </a:r>
              </a:p>
              <a:p>
                <a:endParaRPr lang="en-US" dirty="0"/>
              </a:p>
              <a:p>
                <a:endParaRPr lang="en-US" dirty="0"/>
              </a:p>
              <a:p>
                <a:r>
                  <a:rPr lang="en-US" b="1" dirty="0"/>
                  <a:t>New</a:t>
                </a:r>
                <a:r>
                  <a:rPr lang="en-US" dirty="0"/>
                  <a:t>: we have advanced the CIS technique to reliably measure ion temperatures</a:t>
                </a:r>
              </a:p>
              <a:p>
                <a:pPr lvl="1"/>
                <a:r>
                  <a:rPr lang="en-US" dirty="0"/>
                  <a:t>This talk: impurity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oMath>
                </a14:m>
                <a:r>
                  <a:rPr lang="en-US" dirty="0"/>
                  <a:t> in edge plasma</a:t>
                </a:r>
              </a:p>
              <a:p>
                <a:pPr lvl="1"/>
                <a:r>
                  <a:rPr lang="en-US" dirty="0"/>
                  <a:t>Wednesday talk by R. Lopez </a:t>
                </a:r>
                <a:r>
                  <a:rPr lang="en-US" dirty="0" err="1"/>
                  <a:t>Cansino</a:t>
                </a:r>
                <a:r>
                  <a:rPr lang="en-US" dirty="0"/>
                  <a:t> [3.1.2]: main 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oMath>
                </a14:m>
                <a:r>
                  <a:rPr lang="en-US" dirty="0"/>
                  <a:t> in core plasma</a:t>
                </a:r>
              </a:p>
            </p:txBody>
          </p:sp>
        </mc:Choice>
        <mc:Fallback xmlns="">
          <p:sp>
            <p:nvSpPr>
              <p:cNvPr id="4" name="Content Placeholder 3">
                <a:extLst>
                  <a:ext uri="{FF2B5EF4-FFF2-40B4-BE49-F238E27FC236}">
                    <a16:creationId xmlns:a16="http://schemas.microsoft.com/office/drawing/2014/main" id="{E1FEAF8D-484A-519A-0EB6-FBA138848E13}"/>
                  </a:ext>
                </a:extLst>
              </p:cNvPr>
              <p:cNvSpPr>
                <a:spLocks noGrp="1" noRot="1" noChangeAspect="1" noMove="1" noResize="1" noEditPoints="1" noAdjustHandles="1" noChangeArrowheads="1" noChangeShapeType="1" noTextEdit="1"/>
              </p:cNvSpPr>
              <p:nvPr>
                <p:ph sz="quarter" idx="13"/>
              </p:nvPr>
            </p:nvSpPr>
            <p:spPr>
              <a:xfrm>
                <a:off x="384698" y="1516798"/>
                <a:ext cx="5819331" cy="4979690"/>
              </a:xfrm>
              <a:blipFill>
                <a:blip r:embed="rId2"/>
                <a:stretch>
                  <a:fillRect l="-654" t="-509" r="-218"/>
                </a:stretch>
              </a:blipFill>
            </p:spPr>
            <p:txBody>
              <a:bodyPr/>
              <a:lstStyle/>
              <a:p>
                <a:r>
                  <a:rPr lang="en-US">
                    <a:noFill/>
                  </a:rPr>
                  <a:t> </a:t>
                </a:r>
              </a:p>
            </p:txBody>
          </p:sp>
        </mc:Fallback>
      </mc:AlternateContent>
      <p:pic>
        <p:nvPicPr>
          <p:cNvPr id="6" name="Picture 5" descr="A screenshot of a computer generated image&#10;&#10;Description automatically generated">
            <a:extLst>
              <a:ext uri="{FF2B5EF4-FFF2-40B4-BE49-F238E27FC236}">
                <a16:creationId xmlns:a16="http://schemas.microsoft.com/office/drawing/2014/main" id="{63BEE173-F98F-D007-005D-6ED31AA1EFFC}"/>
              </a:ext>
            </a:extLst>
          </p:cNvPr>
          <p:cNvPicPr>
            <a:picLocks noChangeAspect="1"/>
          </p:cNvPicPr>
          <p:nvPr/>
        </p:nvPicPr>
        <p:blipFill>
          <a:blip r:embed="rId3"/>
          <a:stretch>
            <a:fillRect/>
          </a:stretch>
        </p:blipFill>
        <p:spPr>
          <a:xfrm>
            <a:off x="6294268" y="1817935"/>
            <a:ext cx="5513033" cy="4979690"/>
          </a:xfrm>
          <a:prstGeom prst="rect">
            <a:avLst/>
          </a:prstGeom>
        </p:spPr>
      </p:pic>
      <p:sp>
        <p:nvSpPr>
          <p:cNvPr id="7" name="TextBox 6">
            <a:extLst>
              <a:ext uri="{FF2B5EF4-FFF2-40B4-BE49-F238E27FC236}">
                <a16:creationId xmlns:a16="http://schemas.microsoft.com/office/drawing/2014/main" id="{B75CC731-4173-947C-9DCA-387660691C10}"/>
              </a:ext>
            </a:extLst>
          </p:cNvPr>
          <p:cNvSpPr txBox="1"/>
          <p:nvPr/>
        </p:nvSpPr>
        <p:spPr>
          <a:xfrm>
            <a:off x="7102136" y="1286560"/>
            <a:ext cx="3693110" cy="646331"/>
          </a:xfrm>
          <a:prstGeom prst="rect">
            <a:avLst/>
          </a:prstGeom>
          <a:noFill/>
        </p:spPr>
        <p:txBody>
          <a:bodyPr wrap="square" rtlCol="0">
            <a:spAutoFit/>
          </a:bodyPr>
          <a:lstStyle/>
          <a:p>
            <a:pPr algn="ctr"/>
            <a:r>
              <a:rPr lang="en-US" b="1" dirty="0"/>
              <a:t>C</a:t>
            </a:r>
            <a:r>
              <a:rPr lang="en-US" b="1" baseline="30000" dirty="0"/>
              <a:t>2+</a:t>
            </a:r>
            <a:r>
              <a:rPr lang="en-US" b="1" dirty="0"/>
              <a:t> temperature distribution near lower divertor in W7-X</a:t>
            </a:r>
          </a:p>
        </p:txBody>
      </p:sp>
      <p:sp>
        <p:nvSpPr>
          <p:cNvPr id="5" name="Slide Number Placeholder 4">
            <a:extLst>
              <a:ext uri="{FF2B5EF4-FFF2-40B4-BE49-F238E27FC236}">
                <a16:creationId xmlns:a16="http://schemas.microsoft.com/office/drawing/2014/main" id="{D137094D-409E-4BB9-EC1C-2A850893D987}"/>
              </a:ext>
            </a:extLst>
          </p:cNvPr>
          <p:cNvSpPr>
            <a:spLocks noGrp="1"/>
          </p:cNvSpPr>
          <p:nvPr>
            <p:ph type="sldNum" sz="quarter" idx="11"/>
          </p:nvPr>
        </p:nvSpPr>
        <p:spPr/>
        <p:txBody>
          <a:bodyPr/>
          <a:lstStyle/>
          <a:p>
            <a:fld id="{7CAF8605-79AF-49D8-801C-80CE61886099}" type="slidenum">
              <a:rPr lang="de-DE" smtClean="0"/>
              <a:pPr/>
              <a:t>2</a:t>
            </a:fld>
            <a:endParaRPr lang="de-DE"/>
          </a:p>
        </p:txBody>
      </p:sp>
    </p:spTree>
    <p:extLst>
      <p:ext uri="{BB962C8B-B14F-4D97-AF65-F5344CB8AC3E}">
        <p14:creationId xmlns:p14="http://schemas.microsoft.com/office/powerpoint/2010/main" val="394765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Comparison </a:t>
            </a:r>
            <a:r>
              <a:rPr lang="de-DE" dirty="0" err="1"/>
              <a:t>between</a:t>
            </a:r>
            <a:r>
              <a:rPr lang="de-DE" dirty="0"/>
              <a:t> CIS and Sopra </a:t>
            </a:r>
            <a:r>
              <a:rPr lang="en-US" dirty="0"/>
              <a:t>shows excellent agreement of C</a:t>
            </a:r>
            <a:r>
              <a:rPr lang="en-US" baseline="30000" dirty="0"/>
              <a:t>2+</a:t>
            </a:r>
            <a:r>
              <a:rPr lang="en-US" dirty="0"/>
              <a:t> temperatures</a:t>
            </a:r>
          </a:p>
        </p:txBody>
      </p:sp>
      <p:sp>
        <p:nvSpPr>
          <p:cNvPr id="4" name="Slide Number Placeholder 3">
            <a:extLst>
              <a:ext uri="{FF2B5EF4-FFF2-40B4-BE49-F238E27FC236}">
                <a16:creationId xmlns:a16="http://schemas.microsoft.com/office/drawing/2014/main" id="{CF00CA71-4D3B-4B4F-347F-C9901C19C904}"/>
              </a:ext>
            </a:extLst>
          </p:cNvPr>
          <p:cNvSpPr>
            <a:spLocks noGrp="1"/>
          </p:cNvSpPr>
          <p:nvPr>
            <p:ph type="sldNum" sz="quarter" idx="11"/>
          </p:nvPr>
        </p:nvSpPr>
        <p:spPr/>
        <p:txBody>
          <a:bodyPr/>
          <a:lstStyle/>
          <a:p>
            <a:fld id="{7CAF8605-79AF-49D8-801C-80CE61886099}" type="slidenum">
              <a:rPr lang="de-DE" smtClean="0"/>
              <a:pPr/>
              <a:t>20</a:t>
            </a:fld>
            <a:endParaRPr lang="de-DE"/>
          </a:p>
        </p:txBody>
      </p:sp>
      <p:sp>
        <p:nvSpPr>
          <p:cNvPr id="3" name="Footer Placeholder 2"/>
          <p:cNvSpPr>
            <a:spLocks noGrp="1"/>
          </p:cNvSpPr>
          <p:nvPr>
            <p:ph type="ftr" sz="quarter" idx="12"/>
          </p:nvPr>
        </p:nvSpPr>
        <p:spPr/>
        <p:txBody>
          <a:bodyPr/>
          <a:lstStyle/>
          <a:p>
            <a:r>
              <a:rPr lang="de-DE"/>
              <a:t>D.M. Kriete | HTPD | April 22, 2024</a:t>
            </a:r>
            <a:endParaRPr lang="de-DE"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9462" t="15536" r="32660" b="53259"/>
          <a:stretch/>
        </p:blipFill>
        <p:spPr>
          <a:xfrm>
            <a:off x="211872" y="1471960"/>
            <a:ext cx="2107581" cy="1769327"/>
          </a:xfrm>
          <a:prstGeom prst="rect">
            <a:avLst/>
          </a:prstGeom>
          <a:ln>
            <a:solidFill>
              <a:schemeClr val="tx1"/>
            </a:solidFill>
          </a:ln>
        </p:spPr>
      </p:pic>
      <p:sp>
        <p:nvSpPr>
          <p:cNvPr id="14" name="TextBox 13">
            <a:extLst>
              <a:ext uri="{FF2B5EF4-FFF2-40B4-BE49-F238E27FC236}">
                <a16:creationId xmlns:a16="http://schemas.microsoft.com/office/drawing/2014/main" id="{47C710B7-8216-EA14-EBE9-52E65CCA5CB8}"/>
              </a:ext>
            </a:extLst>
          </p:cNvPr>
          <p:cNvSpPr txBox="1"/>
          <p:nvPr/>
        </p:nvSpPr>
        <p:spPr>
          <a:xfrm rot="19217450">
            <a:off x="506759" y="2335005"/>
            <a:ext cx="2118913" cy="584775"/>
          </a:xfrm>
          <a:prstGeom prst="rect">
            <a:avLst/>
          </a:prstGeom>
          <a:noFill/>
        </p:spPr>
        <p:txBody>
          <a:bodyPr wrap="square" rtlCol="0">
            <a:spAutoFit/>
          </a:bodyPr>
          <a:lstStyle/>
          <a:p>
            <a:pPr algn="ctr"/>
            <a:r>
              <a:rPr lang="de-DE" sz="1600" b="1" dirty="0" err="1">
                <a:solidFill>
                  <a:schemeClr val="bg1"/>
                </a:solidFill>
              </a:rPr>
              <a:t>spectrometer</a:t>
            </a:r>
            <a:r>
              <a:rPr lang="de-DE" sz="1600" b="1" dirty="0">
                <a:solidFill>
                  <a:schemeClr val="bg1"/>
                </a:solidFill>
              </a:rPr>
              <a:t> </a:t>
            </a:r>
            <a:r>
              <a:rPr lang="de-DE" sz="1600" b="1" dirty="0" err="1">
                <a:solidFill>
                  <a:schemeClr val="bg1"/>
                </a:solidFill>
              </a:rPr>
              <a:t>fiber</a:t>
            </a:r>
            <a:r>
              <a:rPr lang="de-DE" sz="1600" b="1" dirty="0">
                <a:solidFill>
                  <a:schemeClr val="bg1"/>
                </a:solidFill>
              </a:rPr>
              <a:t> </a:t>
            </a:r>
            <a:r>
              <a:rPr lang="de-DE" sz="1600" b="1" dirty="0" err="1">
                <a:solidFill>
                  <a:schemeClr val="bg1"/>
                </a:solidFill>
              </a:rPr>
              <a:t>locations</a:t>
            </a:r>
            <a:endParaRPr lang="en-US" sz="1600" b="1" dirty="0">
              <a:solidFill>
                <a:schemeClr val="bg1"/>
              </a:solidFill>
            </a:endParaRPr>
          </a:p>
        </p:txBody>
      </p:sp>
      <mc:AlternateContent xmlns:mc="http://schemas.openxmlformats.org/markup-compatibility/2006" xmlns:a14="http://schemas.microsoft.com/office/drawing/2010/main">
        <mc:Choice Requires="a14">
          <p:sp>
            <p:nvSpPr>
              <p:cNvPr id="10" name="Content Placeholder 4">
                <a:extLst>
                  <a:ext uri="{FF2B5EF4-FFF2-40B4-BE49-F238E27FC236}">
                    <a16:creationId xmlns:a16="http://schemas.microsoft.com/office/drawing/2014/main" id="{20B9D975-804B-3383-0C22-BBC1E98D38FA}"/>
                  </a:ext>
                </a:extLst>
              </p:cNvPr>
              <p:cNvSpPr>
                <a:spLocks noGrp="1"/>
              </p:cNvSpPr>
              <p:nvPr>
                <p:ph sz="quarter" idx="13"/>
              </p:nvPr>
            </p:nvSpPr>
            <p:spPr>
              <a:xfrm>
                <a:off x="211872" y="3429000"/>
                <a:ext cx="4163753" cy="3024187"/>
              </a:xfrm>
            </p:spPr>
            <p:txBody>
              <a:bodyPr>
                <a:normAutofit/>
              </a:bodyPr>
              <a:lstStyle/>
              <a:p>
                <a:r>
                  <a:rPr lang="de-DE" dirty="0" err="1"/>
                  <a:t>Similar</a:t>
                </a:r>
                <a:r>
                  <a:rPr lang="de-DE" dirty="0"/>
                  <a:t> C III </a:t>
                </a:r>
                <a:r>
                  <a:rPr lang="de-DE" dirty="0" err="1"/>
                  <a:t>intensity</a:t>
                </a:r>
                <a:r>
                  <a:rPr lang="de-DE" dirty="0"/>
                  <a:t> </a:t>
                </a:r>
                <a:r>
                  <a:rPr lang="de-DE" dirty="0" err="1"/>
                  <a:t>profiles</a:t>
                </a:r>
                <a:r>
                  <a:rPr lang="de-DE" dirty="0"/>
                  <a:t> (</a:t>
                </a:r>
                <a:r>
                  <a:rPr lang="de-DE" dirty="0" err="1"/>
                  <a:t>difference</a:t>
                </a:r>
                <a:r>
                  <a:rPr lang="de-DE" dirty="0"/>
                  <a:t> in </a:t>
                </a:r>
                <a:r>
                  <a:rPr lang="de-DE" dirty="0" err="1"/>
                  <a:t>vignetting</a:t>
                </a:r>
                <a:r>
                  <a:rPr lang="de-DE" dirty="0"/>
                  <a:t> </a:t>
                </a:r>
                <a:r>
                  <a:rPr lang="de-DE" dirty="0" err="1"/>
                  <a:t>by</a:t>
                </a:r>
                <a:r>
                  <a:rPr lang="de-DE" dirty="0"/>
                  <a:t> </a:t>
                </a:r>
                <a:r>
                  <a:rPr lang="de-DE" dirty="0" err="1"/>
                  <a:t>plasma</a:t>
                </a:r>
                <a:r>
                  <a:rPr lang="de-DE" dirty="0"/>
                  <a:t> </a:t>
                </a:r>
                <a:r>
                  <a:rPr lang="de-DE" dirty="0" err="1"/>
                  <a:t>facing</a:t>
                </a:r>
                <a:r>
                  <a:rPr lang="de-DE" dirty="0"/>
                  <a:t> </a:t>
                </a:r>
                <a:r>
                  <a:rPr lang="de-DE" dirty="0" err="1"/>
                  <a:t>lens</a:t>
                </a:r>
                <a:r>
                  <a:rPr lang="de-DE" dirty="0"/>
                  <a:t>)</a:t>
                </a:r>
              </a:p>
              <a:p>
                <a:endParaRPr lang="de-DE" dirty="0"/>
              </a:p>
              <a:p>
                <a:r>
                  <a:rPr lang="de-DE" dirty="0"/>
                  <a:t>CIS &amp; Sopra C</a:t>
                </a:r>
                <a:r>
                  <a:rPr lang="de-DE" baseline="30000" dirty="0"/>
                  <a:t>2+</a:t>
                </a:r>
                <a:r>
                  <a:rPr lang="de-DE" dirty="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𝑖</m:t>
                        </m:r>
                      </m:sub>
                    </m:sSub>
                  </m:oMath>
                </a14:m>
                <a:r>
                  <a:rPr lang="de-DE" dirty="0"/>
                  <a:t> </a:t>
                </a:r>
                <a:r>
                  <a:rPr lang="de-DE" dirty="0" err="1"/>
                  <a:t>show</a:t>
                </a:r>
                <a:r>
                  <a:rPr lang="de-DE" dirty="0"/>
                  <a:t> </a:t>
                </a:r>
                <a:r>
                  <a:rPr lang="de-DE" dirty="0" err="1"/>
                  <a:t>excellent</a:t>
                </a:r>
                <a:r>
                  <a:rPr lang="de-DE" dirty="0"/>
                  <a:t> </a:t>
                </a:r>
                <a:r>
                  <a:rPr lang="de-DE" dirty="0" err="1"/>
                  <a:t>agreement</a:t>
                </a:r>
                <a:r>
                  <a:rPr lang="de-DE" dirty="0"/>
                  <a:t>:</a:t>
                </a:r>
              </a:p>
              <a:p>
                <a:pPr marL="685800" lvl="1">
                  <a:buFont typeface="Arial" panose="020B0604020202020204" pitchFamily="34" charset="0"/>
                  <a:buChar char="•"/>
                </a:pPr>
                <a:r>
                  <a:rPr lang="de-DE" dirty="0"/>
                  <a:t>Well-</a:t>
                </a:r>
                <a:r>
                  <a:rPr lang="de-DE" dirty="0" err="1"/>
                  <a:t>matched</a:t>
                </a:r>
                <a:r>
                  <a:rPr lang="de-DE" dirty="0"/>
                  <a:t> </a:t>
                </a:r>
                <a:r>
                  <a:rPr lang="de-DE" dirty="0" err="1"/>
                  <a:t>profile</a:t>
                </a:r>
                <a:r>
                  <a:rPr lang="de-DE" dirty="0"/>
                  <a:t> </a:t>
                </a:r>
                <a:r>
                  <a:rPr lang="de-DE" dirty="0" err="1"/>
                  <a:t>shape</a:t>
                </a:r>
                <a:endParaRPr lang="de-DE" dirty="0"/>
              </a:p>
              <a:p>
                <a:pPr marL="685800" lvl="1">
                  <a:buFont typeface="Arial" panose="020B0604020202020204" pitchFamily="34" charset="0"/>
                  <a:buChar char="•"/>
                </a:pPr>
                <a:r>
                  <a:rPr lang="de-DE" dirty="0"/>
                  <a:t>~10% </a:t>
                </a:r>
                <a:r>
                  <a:rPr lang="de-DE" dirty="0" err="1"/>
                  <a:t>difference</a:t>
                </a:r>
                <a:r>
                  <a:rPr lang="de-DE" dirty="0"/>
                  <a:t> on </a:t>
                </a:r>
                <a:r>
                  <a:rPr lang="de-DE" dirty="0" err="1"/>
                  <a:t>average</a:t>
                </a:r>
                <a:endParaRPr lang="de-DE" dirty="0"/>
              </a:p>
              <a:p>
                <a:pPr marL="685800" lvl="1">
                  <a:buFont typeface="Arial" panose="020B0604020202020204" pitchFamily="34" charset="0"/>
                  <a:buChar char="•"/>
                </a:pPr>
                <a:r>
                  <a:rPr lang="de-DE" dirty="0"/>
                  <a:t>25% </a:t>
                </a:r>
                <a:r>
                  <a:rPr lang="de-DE" dirty="0" err="1"/>
                  <a:t>difference</a:t>
                </a:r>
                <a:r>
                  <a:rPr lang="de-DE" dirty="0"/>
                  <a:t> in </a:t>
                </a:r>
                <a:r>
                  <a:rPr lang="de-DE" dirty="0" err="1"/>
                  <a:t>worst</a:t>
                </a:r>
                <a:r>
                  <a:rPr lang="de-DE" dirty="0"/>
                  <a:t> </a:t>
                </a:r>
                <a:r>
                  <a:rPr lang="de-DE" dirty="0" err="1"/>
                  <a:t>case</a:t>
                </a:r>
                <a:endParaRPr lang="en-US" dirty="0"/>
              </a:p>
            </p:txBody>
          </p:sp>
        </mc:Choice>
        <mc:Fallback xmlns="">
          <p:sp>
            <p:nvSpPr>
              <p:cNvPr id="10" name="Content Placeholder 4">
                <a:extLst>
                  <a:ext uri="{FF2B5EF4-FFF2-40B4-BE49-F238E27FC236}">
                    <a16:creationId xmlns:a16="http://schemas.microsoft.com/office/drawing/2014/main" id="{20B9D975-804B-3383-0C22-BBC1E98D38FA}"/>
                  </a:ext>
                </a:extLst>
              </p:cNvPr>
              <p:cNvSpPr>
                <a:spLocks noGrp="1" noRot="1" noChangeAspect="1" noMove="1" noResize="1" noEditPoints="1" noAdjustHandles="1" noChangeArrowheads="1" noChangeShapeType="1" noTextEdit="1"/>
              </p:cNvSpPr>
              <p:nvPr>
                <p:ph sz="quarter" idx="13"/>
              </p:nvPr>
            </p:nvSpPr>
            <p:spPr>
              <a:xfrm>
                <a:off x="211872" y="3429000"/>
                <a:ext cx="4163753" cy="3024187"/>
              </a:xfrm>
              <a:blipFill>
                <a:blip r:embed="rId3"/>
                <a:stretch>
                  <a:fillRect l="-912" t="-1255"/>
                </a:stretch>
              </a:blipFill>
            </p:spPr>
            <p:txBody>
              <a:bodyPr/>
              <a:lstStyle/>
              <a:p>
                <a:r>
                  <a:rPr lang="en-US">
                    <a:noFill/>
                  </a:rPr>
                  <a:t> </a:t>
                </a:r>
              </a:p>
            </p:txBody>
          </p:sp>
        </mc:Fallback>
      </mc:AlternateContent>
      <p:sp>
        <p:nvSpPr>
          <p:cNvPr id="17" name="TextBox 16"/>
          <p:cNvSpPr txBox="1"/>
          <p:nvPr/>
        </p:nvSpPr>
        <p:spPr>
          <a:xfrm>
            <a:off x="2568057" y="1329822"/>
            <a:ext cx="9601575" cy="461665"/>
          </a:xfrm>
          <a:prstGeom prst="rect">
            <a:avLst/>
          </a:prstGeom>
          <a:noFill/>
        </p:spPr>
        <p:txBody>
          <a:bodyPr wrap="square" rtlCol="0">
            <a:spAutoFit/>
          </a:bodyPr>
          <a:lstStyle/>
          <a:p>
            <a:r>
              <a:rPr lang="de-DE" sz="2400" b="1" dirty="0"/>
              <a:t>Do CIS and the spectrometer infer the same plasma parameters?</a:t>
            </a:r>
            <a:endParaRPr lang="en-US" sz="2400" b="1" dirty="0"/>
          </a:p>
        </p:txBody>
      </p:sp>
      <p:grpSp>
        <p:nvGrpSpPr>
          <p:cNvPr id="11" name="Group 10">
            <a:extLst>
              <a:ext uri="{FF2B5EF4-FFF2-40B4-BE49-F238E27FC236}">
                <a16:creationId xmlns:a16="http://schemas.microsoft.com/office/drawing/2014/main" id="{8C981AAB-824D-EFE3-A907-0664E2F19FE9}"/>
              </a:ext>
            </a:extLst>
          </p:cNvPr>
          <p:cNvGrpSpPr>
            <a:grpSpLocks noChangeAspect="1"/>
          </p:cNvGrpSpPr>
          <p:nvPr/>
        </p:nvGrpSpPr>
        <p:grpSpPr>
          <a:xfrm>
            <a:off x="4203060" y="2225533"/>
            <a:ext cx="7795729" cy="4197360"/>
            <a:chOff x="447871" y="3919961"/>
            <a:chExt cx="5156142" cy="2776159"/>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76923"/>
            <a:stretch/>
          </p:blipFill>
          <p:spPr>
            <a:xfrm>
              <a:off x="447871" y="3919961"/>
              <a:ext cx="5156142" cy="2290493"/>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2690" t="93514" b="302"/>
            <a:stretch/>
          </p:blipFill>
          <p:spPr>
            <a:xfrm>
              <a:off x="1102180" y="6082332"/>
              <a:ext cx="4501833" cy="613788"/>
            </a:xfrm>
            <a:prstGeom prst="rect">
              <a:avLst/>
            </a:prstGeom>
          </p:spPr>
        </p:pic>
        <p:sp>
          <p:nvSpPr>
            <p:cNvPr id="5" name="TextBox 4">
              <a:extLst>
                <a:ext uri="{FF2B5EF4-FFF2-40B4-BE49-F238E27FC236}">
                  <a16:creationId xmlns:a16="http://schemas.microsoft.com/office/drawing/2014/main" id="{7C437BC8-D9D6-85F6-FD8A-ACD172D70E31}"/>
                </a:ext>
              </a:extLst>
            </p:cNvPr>
            <p:cNvSpPr txBox="1"/>
            <p:nvPr/>
          </p:nvSpPr>
          <p:spPr>
            <a:xfrm>
              <a:off x="1801803" y="4643863"/>
              <a:ext cx="1678687" cy="427487"/>
            </a:xfrm>
            <a:prstGeom prst="rect">
              <a:avLst/>
            </a:prstGeom>
            <a:noFill/>
          </p:spPr>
          <p:txBody>
            <a:bodyPr wrap="square" rtlCol="0">
              <a:spAutoFit/>
            </a:bodyPr>
            <a:lstStyle/>
            <a:p>
              <a:pPr algn="ctr"/>
              <a:r>
                <a:rPr lang="de-DE" b="1" dirty="0">
                  <a:solidFill>
                    <a:srgbClr val="9366BD"/>
                  </a:solidFill>
                </a:rPr>
                <a:t>horizontal divertor </a:t>
              </a:r>
              <a:r>
                <a:rPr lang="de-DE" b="1" dirty="0" err="1">
                  <a:solidFill>
                    <a:srgbClr val="9366BD"/>
                  </a:solidFill>
                </a:rPr>
                <a:t>target</a:t>
              </a:r>
              <a:endParaRPr lang="en-US" b="1" dirty="0">
                <a:solidFill>
                  <a:srgbClr val="9366BD"/>
                </a:solidFill>
              </a:endParaRPr>
            </a:p>
          </p:txBody>
        </p:sp>
        <p:sp>
          <p:nvSpPr>
            <p:cNvPr id="8" name="TextBox 7">
              <a:extLst>
                <a:ext uri="{FF2B5EF4-FFF2-40B4-BE49-F238E27FC236}">
                  <a16:creationId xmlns:a16="http://schemas.microsoft.com/office/drawing/2014/main" id="{740E045B-31DB-9AE1-8819-C811E81057FE}"/>
                </a:ext>
              </a:extLst>
            </p:cNvPr>
            <p:cNvSpPr txBox="1"/>
            <p:nvPr/>
          </p:nvSpPr>
          <p:spPr>
            <a:xfrm rot="16200000">
              <a:off x="3036974" y="4510982"/>
              <a:ext cx="1131311" cy="244278"/>
            </a:xfrm>
            <a:prstGeom prst="rect">
              <a:avLst/>
            </a:prstGeom>
            <a:noFill/>
          </p:spPr>
          <p:txBody>
            <a:bodyPr wrap="square" rtlCol="0">
              <a:spAutoFit/>
            </a:bodyPr>
            <a:lstStyle/>
            <a:p>
              <a:pPr algn="ctr"/>
              <a:r>
                <a:rPr lang="de-DE" b="1" dirty="0" err="1">
                  <a:solidFill>
                    <a:srgbClr val="854D41"/>
                  </a:solidFill>
                </a:rPr>
                <a:t>pumping</a:t>
              </a:r>
              <a:r>
                <a:rPr lang="de-DE" b="1" dirty="0">
                  <a:solidFill>
                    <a:srgbClr val="854D41"/>
                  </a:solidFill>
                </a:rPr>
                <a:t> </a:t>
              </a:r>
              <a:r>
                <a:rPr lang="de-DE" b="1" dirty="0" err="1">
                  <a:solidFill>
                    <a:srgbClr val="854D41"/>
                  </a:solidFill>
                </a:rPr>
                <a:t>gap</a:t>
              </a:r>
              <a:endParaRPr lang="en-US" b="1" dirty="0">
                <a:solidFill>
                  <a:srgbClr val="854D41"/>
                </a:solidFill>
              </a:endParaRPr>
            </a:p>
          </p:txBody>
        </p:sp>
        <p:sp>
          <p:nvSpPr>
            <p:cNvPr id="9" name="Rectangle 8">
              <a:extLst>
                <a:ext uri="{FF2B5EF4-FFF2-40B4-BE49-F238E27FC236}">
                  <a16:creationId xmlns:a16="http://schemas.microsoft.com/office/drawing/2014/main" id="{8A2EDD22-CB8C-F949-6CAF-2CF3EC865EC6}"/>
                </a:ext>
              </a:extLst>
            </p:cNvPr>
            <p:cNvSpPr/>
            <p:nvPr/>
          </p:nvSpPr>
          <p:spPr>
            <a:xfrm>
              <a:off x="5166804" y="4004660"/>
              <a:ext cx="327919" cy="263796"/>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6071FB-286E-4239-AF43-3A7B69B2E426}"/>
                </a:ext>
              </a:extLst>
            </p:cNvPr>
            <p:cNvSpPr txBox="1"/>
            <p:nvPr/>
          </p:nvSpPr>
          <p:spPr>
            <a:xfrm>
              <a:off x="4210053" y="4164300"/>
              <a:ext cx="1345548" cy="427487"/>
            </a:xfrm>
            <a:prstGeom prst="rect">
              <a:avLst/>
            </a:prstGeom>
            <a:noFill/>
          </p:spPr>
          <p:txBody>
            <a:bodyPr wrap="square" rtlCol="0">
              <a:spAutoFit/>
            </a:bodyPr>
            <a:lstStyle/>
            <a:p>
              <a:pPr algn="ctr"/>
              <a:r>
                <a:rPr lang="de-DE" b="1" dirty="0" err="1">
                  <a:solidFill>
                    <a:srgbClr val="3A3A3A"/>
                  </a:solidFill>
                </a:rPr>
                <a:t>vertical</a:t>
              </a:r>
              <a:r>
                <a:rPr lang="de-DE" b="1" dirty="0">
                  <a:solidFill>
                    <a:srgbClr val="3A3A3A"/>
                  </a:solidFill>
                </a:rPr>
                <a:t> divertor </a:t>
              </a:r>
              <a:r>
                <a:rPr lang="de-DE" b="1" dirty="0" err="1">
                  <a:solidFill>
                    <a:srgbClr val="3A3A3A"/>
                  </a:solidFill>
                </a:rPr>
                <a:t>target</a:t>
              </a:r>
              <a:endParaRPr lang="en-US" b="1" dirty="0">
                <a:solidFill>
                  <a:srgbClr val="3A3A3A"/>
                </a:solidFill>
              </a:endParaRPr>
            </a:p>
          </p:txBody>
        </p:sp>
      </p:grpSp>
      <p:sp>
        <p:nvSpPr>
          <p:cNvPr id="15" name="TextBox 14">
            <a:extLst>
              <a:ext uri="{FF2B5EF4-FFF2-40B4-BE49-F238E27FC236}">
                <a16:creationId xmlns:a16="http://schemas.microsoft.com/office/drawing/2014/main" id="{15DC239C-6EF8-F197-E12A-290AAF824771}"/>
              </a:ext>
            </a:extLst>
          </p:cNvPr>
          <p:cNvSpPr txBox="1"/>
          <p:nvPr/>
        </p:nvSpPr>
        <p:spPr>
          <a:xfrm>
            <a:off x="5400675" y="1940582"/>
            <a:ext cx="6524918" cy="369332"/>
          </a:xfrm>
          <a:prstGeom prst="rect">
            <a:avLst/>
          </a:prstGeom>
          <a:noFill/>
        </p:spPr>
        <p:txBody>
          <a:bodyPr wrap="square" rtlCol="0">
            <a:spAutoFit/>
          </a:bodyPr>
          <a:lstStyle/>
          <a:p>
            <a:pPr algn="ctr"/>
            <a:r>
              <a:rPr lang="en-US" b="1" dirty="0"/>
              <a:t>C III intensity comparison between CIS &amp; spectrometer</a:t>
            </a:r>
          </a:p>
        </p:txBody>
      </p:sp>
      <p:grpSp>
        <p:nvGrpSpPr>
          <p:cNvPr id="31" name="Group 30">
            <a:extLst>
              <a:ext uri="{FF2B5EF4-FFF2-40B4-BE49-F238E27FC236}">
                <a16:creationId xmlns:a16="http://schemas.microsoft.com/office/drawing/2014/main" id="{1D783BAA-CB87-538B-EE87-B70F71651D27}"/>
              </a:ext>
            </a:extLst>
          </p:cNvPr>
          <p:cNvGrpSpPr/>
          <p:nvPr/>
        </p:nvGrpSpPr>
        <p:grpSpPr>
          <a:xfrm>
            <a:off x="4308548" y="2128428"/>
            <a:ext cx="7701102" cy="4283602"/>
            <a:chOff x="4308548" y="2128428"/>
            <a:chExt cx="7701102" cy="4283602"/>
          </a:xfrm>
        </p:grpSpPr>
        <p:pic>
          <p:nvPicPr>
            <p:cNvPr id="24" name="Picture 23">
              <a:extLst>
                <a:ext uri="{FF2B5EF4-FFF2-40B4-BE49-F238E27FC236}">
                  <a16:creationId xmlns:a16="http://schemas.microsoft.com/office/drawing/2014/main" id="{5A5341DE-C0EE-E3A8-8AD7-ED16164D43BB}"/>
                </a:ext>
              </a:extLst>
            </p:cNvPr>
            <p:cNvPicPr>
              <a:picLocks noChangeAspect="1"/>
            </p:cNvPicPr>
            <p:nvPr/>
          </p:nvPicPr>
          <p:blipFill rotWithShape="1">
            <a:blip r:embed="rId4">
              <a:extLst>
                <a:ext uri="{28A0092B-C50C-407E-A947-70E740481C1C}">
                  <a14:useLocalDpi xmlns:a14="http://schemas.microsoft.com/office/drawing/2010/main" val="0"/>
                </a:ext>
              </a:extLst>
            </a:blip>
            <a:srcRect l="12690" t="93514" b="302"/>
            <a:stretch/>
          </p:blipFill>
          <p:spPr>
            <a:xfrm>
              <a:off x="5202397" y="5487238"/>
              <a:ext cx="6782898" cy="924792"/>
            </a:xfrm>
            <a:prstGeom prst="rect">
              <a:avLst/>
            </a:prstGeom>
          </p:spPr>
        </p:pic>
        <p:pic>
          <p:nvPicPr>
            <p:cNvPr id="30" name="Picture 29">
              <a:extLst>
                <a:ext uri="{FF2B5EF4-FFF2-40B4-BE49-F238E27FC236}">
                  <a16:creationId xmlns:a16="http://schemas.microsoft.com/office/drawing/2014/main" id="{C1DF5A4D-F9FD-1219-D527-84EFD66592FA}"/>
                </a:ext>
              </a:extLst>
            </p:cNvPr>
            <p:cNvPicPr>
              <a:picLocks noChangeAspect="1"/>
            </p:cNvPicPr>
            <p:nvPr/>
          </p:nvPicPr>
          <p:blipFill>
            <a:blip r:embed="rId5"/>
            <a:stretch>
              <a:fillRect/>
            </a:stretch>
          </p:blipFill>
          <p:spPr>
            <a:xfrm>
              <a:off x="4308548" y="2128428"/>
              <a:ext cx="7701102" cy="3528927"/>
            </a:xfrm>
            <a:prstGeom prst="rect">
              <a:avLst/>
            </a:prstGeom>
          </p:spPr>
        </p:pic>
        <p:sp>
          <p:nvSpPr>
            <p:cNvPr id="25" name="Rectangle 24">
              <a:extLst>
                <a:ext uri="{FF2B5EF4-FFF2-40B4-BE49-F238E27FC236}">
                  <a16:creationId xmlns:a16="http://schemas.microsoft.com/office/drawing/2014/main" id="{ED41900C-7762-05CE-F44B-A8FB9C0BA683}"/>
                </a:ext>
              </a:extLst>
            </p:cNvPr>
            <p:cNvSpPr/>
            <p:nvPr/>
          </p:nvSpPr>
          <p:spPr>
            <a:xfrm>
              <a:off x="11458576" y="2410744"/>
              <a:ext cx="389262" cy="398841"/>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21E11BE-7696-5D9D-A6E1-6E89579AE7CC}"/>
                </a:ext>
              </a:extLst>
            </p:cNvPr>
            <p:cNvPicPr>
              <a:picLocks noChangeAspect="1"/>
            </p:cNvPicPr>
            <p:nvPr/>
          </p:nvPicPr>
          <p:blipFill rotWithShape="1">
            <a:blip r:embed="rId4">
              <a:extLst>
                <a:ext uri="{28A0092B-C50C-407E-A947-70E740481C1C}">
                  <a14:useLocalDpi xmlns:a14="http://schemas.microsoft.com/office/drawing/2010/main" val="0"/>
                </a:ext>
              </a:extLst>
            </a:blip>
            <a:srcRect l="17440" t="2018" r="44902" b="92329"/>
            <a:stretch/>
          </p:blipFill>
          <p:spPr>
            <a:xfrm>
              <a:off x="5606603" y="4227726"/>
              <a:ext cx="2935713" cy="848347"/>
            </a:xfrm>
            <a:prstGeom prst="rect">
              <a:avLst/>
            </a:prstGeom>
          </p:spPr>
        </p:pic>
      </p:grpSp>
      <p:sp>
        <p:nvSpPr>
          <p:cNvPr id="32" name="TextBox 31">
            <a:extLst>
              <a:ext uri="{FF2B5EF4-FFF2-40B4-BE49-F238E27FC236}">
                <a16:creationId xmlns:a16="http://schemas.microsoft.com/office/drawing/2014/main" id="{911B566D-61B3-F780-16C9-4719A570789A}"/>
              </a:ext>
            </a:extLst>
          </p:cNvPr>
          <p:cNvSpPr txBox="1"/>
          <p:nvPr/>
        </p:nvSpPr>
        <p:spPr>
          <a:xfrm>
            <a:off x="5406570" y="1926846"/>
            <a:ext cx="6489277" cy="369332"/>
          </a:xfrm>
          <a:prstGeom prst="rect">
            <a:avLst/>
          </a:prstGeom>
          <a:solidFill>
            <a:schemeClr val="bg1"/>
          </a:solidFill>
          <a:ln>
            <a:noFill/>
          </a:ln>
        </p:spPr>
        <p:txBody>
          <a:bodyPr wrap="none" rtlCol="0">
            <a:spAutoFit/>
          </a:bodyPr>
          <a:lstStyle/>
          <a:p>
            <a:pPr algn="ctr"/>
            <a:r>
              <a:rPr lang="en-US" b="1" dirty="0"/>
              <a:t>C</a:t>
            </a:r>
            <a:r>
              <a:rPr lang="en-US" b="1" baseline="30000" dirty="0"/>
              <a:t>2+</a:t>
            </a:r>
            <a:r>
              <a:rPr lang="en-US" b="1" dirty="0"/>
              <a:t> temperature comparison between CIS &amp; spectrometer</a:t>
            </a:r>
          </a:p>
        </p:txBody>
      </p:sp>
    </p:spTree>
    <p:extLst>
      <p:ext uri="{BB962C8B-B14F-4D97-AF65-F5344CB8AC3E}">
        <p14:creationId xmlns:p14="http://schemas.microsoft.com/office/powerpoint/2010/main" val="285700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17" y="1603975"/>
            <a:ext cx="5400000" cy="4589691"/>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953"/>
          <a:stretch/>
        </p:blipFill>
        <p:spPr>
          <a:xfrm>
            <a:off x="5659543" y="1622362"/>
            <a:ext cx="4113963" cy="4461224"/>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de-DE" dirty="0"/>
                  <a:t>Divertor </a:t>
                </a:r>
                <a:r>
                  <a:rPr lang="de-DE" dirty="0" err="1"/>
                  <a:t>ion</a:t>
                </a:r>
                <a:r>
                  <a:rPr lang="de-DE" dirty="0"/>
                  <a:t> </a:t>
                </a:r>
                <a:r>
                  <a:rPr lang="de-DE" dirty="0" err="1"/>
                  <a:t>temperature</a:t>
                </a:r>
                <a:r>
                  <a:rPr lang="de-DE" dirty="0"/>
                  <a:t> </a:t>
                </a:r>
                <a:r>
                  <a:rPr lang="de-DE" dirty="0" err="1"/>
                  <a:t>image</a:t>
                </a:r>
                <a:r>
                  <a:rPr lang="de-DE" dirty="0"/>
                  <a:t> </a:t>
                </a:r>
                <a:r>
                  <a:rPr lang="de-DE" dirty="0" err="1"/>
                  <a:t>shows</a:t>
                </a:r>
                <a:r>
                  <a:rPr lang="de-DE" dirty="0"/>
                  <a:t> </a:t>
                </a:r>
                <a:r>
                  <a:rPr lang="de-DE" dirty="0" err="1"/>
                  <a:t>toroidally</a:t>
                </a:r>
                <a:r>
                  <a:rPr lang="de-DE" dirty="0"/>
                  <a:t> </a:t>
                </a:r>
                <a:r>
                  <a:rPr lang="de-DE" dirty="0" err="1"/>
                  <a:t>elongated</a:t>
                </a:r>
                <a:r>
                  <a:rPr lang="de-DE" dirty="0"/>
                  <a:t> </a:t>
                </a:r>
                <a:r>
                  <a:rPr lang="de-DE" dirty="0" err="1"/>
                  <a:t>structures</a:t>
                </a:r>
                <a:r>
                  <a:rPr lang="de-DE" dirty="0"/>
                  <a:t> </a:t>
                </a:r>
                <a:r>
                  <a:rPr lang="de-DE" dirty="0" err="1"/>
                  <a:t>and</a:t>
                </a:r>
                <a:r>
                  <a:rPr lang="de-DE" dirty="0"/>
                  <a:t> inverse </a:t>
                </a:r>
                <a:r>
                  <a:rPr lang="de-DE" dirty="0" err="1"/>
                  <a:t>correlation</a:t>
                </a:r>
                <a:r>
                  <a:rPr lang="de-DE" dirty="0"/>
                  <a:t> </a:t>
                </a:r>
                <a:r>
                  <a:rPr lang="de-DE" dirty="0" err="1"/>
                  <a:t>between</a:t>
                </a:r>
                <a:r>
                  <a:rPr lang="de-DE" dirty="0"/>
                  <a:t> </a:t>
                </a:r>
                <a14:m>
                  <m:oMath xmlns:m="http://schemas.openxmlformats.org/officeDocument/2006/math">
                    <m:sSub>
                      <m:sSubPr>
                        <m:ctrlPr>
                          <a:rPr lang="de-DE" i="1" smtClean="0">
                            <a:latin typeface="Cambria Math" panose="02040503050406030204" pitchFamily="18" charset="0"/>
                          </a:rPr>
                        </m:ctrlPr>
                      </m:sSubPr>
                      <m:e>
                        <m:r>
                          <a:rPr lang="de-DE" b="1" i="1" smtClean="0">
                            <a:latin typeface="Cambria Math" panose="02040503050406030204" pitchFamily="18" charset="0"/>
                          </a:rPr>
                          <m:t>𝑻</m:t>
                        </m:r>
                      </m:e>
                      <m:sub>
                        <m:r>
                          <a:rPr lang="de-DE" b="1" i="1" smtClean="0">
                            <a:latin typeface="Cambria Math" panose="02040503050406030204" pitchFamily="18" charset="0"/>
                          </a:rPr>
                          <m:t>𝒊</m:t>
                        </m:r>
                      </m:sub>
                    </m:sSub>
                  </m:oMath>
                </a14:m>
                <a:r>
                  <a:rPr lang="en-US" dirty="0"/>
                  <a:t> and C III radiation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4"/>
                <a:stretch>
                  <a:fillRect l="-920" t="-4965" b="-16312"/>
                </a:stretch>
              </a:blipFill>
            </p:spPr>
            <p:txBody>
              <a:bodyPr/>
              <a:lstStyle/>
              <a:p>
                <a:r>
                  <a:rPr lang="en-US">
                    <a:noFill/>
                  </a:rPr>
                  <a:t> </a:t>
                </a:r>
              </a:p>
            </p:txBody>
          </p:sp>
        </mc:Fallback>
      </mc:AlternateContent>
      <p:sp>
        <p:nvSpPr>
          <p:cNvPr id="3" name="Footer Placeholder 2"/>
          <p:cNvSpPr>
            <a:spLocks noGrp="1"/>
          </p:cNvSpPr>
          <p:nvPr>
            <p:ph type="ftr" sz="quarter" idx="12"/>
          </p:nvPr>
        </p:nvSpPr>
        <p:spPr/>
        <p:txBody>
          <a:bodyPr/>
          <a:lstStyle/>
          <a:p>
            <a:r>
              <a:rPr lang="de-DE"/>
              <a:t>D.M. Kriete | HTPD | April 22, 2024</a:t>
            </a:r>
            <a:endParaRPr lang="de-DE" dirty="0"/>
          </a:p>
        </p:txBody>
      </p:sp>
      <p:sp>
        <p:nvSpPr>
          <p:cNvPr id="7" name="TextBox 6"/>
          <p:cNvSpPr txBox="1"/>
          <p:nvPr/>
        </p:nvSpPr>
        <p:spPr>
          <a:xfrm>
            <a:off x="5733685" y="1409442"/>
            <a:ext cx="3048308" cy="369332"/>
          </a:xfrm>
          <a:prstGeom prst="rect">
            <a:avLst/>
          </a:prstGeom>
          <a:noFill/>
        </p:spPr>
        <p:txBody>
          <a:bodyPr wrap="square" rtlCol="0">
            <a:spAutoFit/>
          </a:bodyPr>
          <a:lstStyle/>
          <a:p>
            <a:pPr algn="ctr"/>
            <a:r>
              <a:rPr lang="de-DE" b="1" dirty="0"/>
              <a:t>C</a:t>
            </a:r>
            <a:r>
              <a:rPr lang="de-DE" b="1" baseline="30000" dirty="0"/>
              <a:t>2+</a:t>
            </a:r>
            <a:r>
              <a:rPr lang="de-DE" b="1" dirty="0"/>
              <a:t> </a:t>
            </a:r>
            <a:r>
              <a:rPr lang="de-DE" b="1" dirty="0" err="1"/>
              <a:t>ion</a:t>
            </a:r>
            <a:r>
              <a:rPr lang="de-DE" b="1" dirty="0"/>
              <a:t> </a:t>
            </a:r>
            <a:r>
              <a:rPr lang="de-DE" b="1" dirty="0" err="1"/>
              <a:t>temperature</a:t>
            </a:r>
            <a:r>
              <a:rPr lang="de-DE" b="1" dirty="0"/>
              <a:t> </a:t>
            </a:r>
            <a:r>
              <a:rPr lang="de-DE" b="1" dirty="0" err="1"/>
              <a:t>image</a:t>
            </a:r>
            <a:endParaRPr lang="de-DE" b="1" dirty="0"/>
          </a:p>
        </p:txBody>
      </p:sp>
      <mc:AlternateContent xmlns:mc="http://schemas.openxmlformats.org/markup-compatibility/2006" xmlns:a14="http://schemas.microsoft.com/office/drawing/2010/main">
        <mc:Choice Requires="a14">
          <p:sp>
            <p:nvSpPr>
              <p:cNvPr id="14" name="TextBox 13"/>
              <p:cNvSpPr txBox="1"/>
              <p:nvPr/>
            </p:nvSpPr>
            <p:spPr>
              <a:xfrm>
                <a:off x="9976670" y="1857720"/>
                <a:ext cx="2038120"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𝑖</m:t>
                        </m:r>
                      </m:sub>
                    </m:sSub>
                    <m:r>
                      <a:rPr lang="de-DE" b="0" i="1" smtClean="0">
                        <a:latin typeface="Cambria Math" panose="02040503050406030204" pitchFamily="18" charset="0"/>
                      </a:rPr>
                      <m:t>=10−40 </m:t>
                    </m:r>
                    <m:r>
                      <m:rPr>
                        <m:nor/>
                      </m:rPr>
                      <a:rPr lang="de-DE" b="0" i="0" smtClean="0">
                        <a:latin typeface="Cambria Math" panose="02040503050406030204" pitchFamily="18" charset="0"/>
                      </a:rPr>
                      <m:t>eV</m:t>
                    </m:r>
                  </m:oMath>
                </a14:m>
                <a:r>
                  <a:rPr lang="en-US" dirty="0"/>
                  <a:t> over divertor</a:t>
                </a:r>
              </a:p>
            </p:txBody>
          </p:sp>
        </mc:Choice>
        <mc:Fallback xmlns="">
          <p:sp>
            <p:nvSpPr>
              <p:cNvPr id="14" name="TextBox 13"/>
              <p:cNvSpPr txBox="1">
                <a:spLocks noRot="1" noChangeAspect="1" noMove="1" noResize="1" noEditPoints="1" noAdjustHandles="1" noChangeArrowheads="1" noChangeShapeType="1" noTextEdit="1"/>
              </p:cNvSpPr>
              <p:nvPr/>
            </p:nvSpPr>
            <p:spPr>
              <a:xfrm>
                <a:off x="9976670" y="1857720"/>
                <a:ext cx="2038120" cy="646331"/>
              </a:xfrm>
              <a:prstGeom prst="rect">
                <a:avLst/>
              </a:prstGeom>
              <a:blipFill>
                <a:blip r:embed="rId5"/>
                <a:stretch>
                  <a:fillRect l="-2695" b="-14151"/>
                </a:stretch>
              </a:blipFill>
            </p:spPr>
            <p:txBody>
              <a:bodyPr/>
              <a:lstStyle/>
              <a:p>
                <a:r>
                  <a:rPr lang="en-US">
                    <a:noFill/>
                  </a:rPr>
                  <a:t> </a:t>
                </a:r>
              </a:p>
            </p:txBody>
          </p:sp>
        </mc:Fallback>
      </mc:AlternateContent>
      <p:sp>
        <p:nvSpPr>
          <p:cNvPr id="15" name="Oval 14"/>
          <p:cNvSpPr/>
          <p:nvPr/>
        </p:nvSpPr>
        <p:spPr>
          <a:xfrm rot="2405301">
            <a:off x="1733145" y="2643697"/>
            <a:ext cx="2207429" cy="323372"/>
          </a:xfrm>
          <a:prstGeom prst="ellipse">
            <a:avLst/>
          </a:prstGeom>
          <a:noFill/>
          <a:ln w="28575">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9976670" y="2850069"/>
                <a:ext cx="2038120" cy="1200329"/>
              </a:xfrm>
              <a:prstGeom prst="rect">
                <a:avLst/>
              </a:prstGeom>
              <a:noFill/>
            </p:spPr>
            <p:txBody>
              <a:bodyPr wrap="square" rtlCol="0">
                <a:spAutoFit/>
              </a:bodyPr>
              <a:lstStyle/>
              <a:p>
                <a:r>
                  <a:rPr lang="de-DE" dirty="0" err="1"/>
                  <a:t>Regions</a:t>
                </a:r>
                <a:r>
                  <a:rPr lang="de-DE" dirty="0"/>
                  <a:t> </a:t>
                </a:r>
                <a:r>
                  <a:rPr lang="de-DE" dirty="0" err="1"/>
                  <a:t>of</a:t>
                </a:r>
                <a:r>
                  <a:rPr lang="de-DE" dirty="0"/>
                  <a:t> high C III </a:t>
                </a:r>
                <a:r>
                  <a:rPr lang="de-DE" dirty="0" err="1"/>
                  <a:t>emission</a:t>
                </a:r>
                <a:r>
                  <a:rPr lang="de-DE" dirty="0"/>
                  <a:t> </a:t>
                </a:r>
                <a:r>
                  <a:rPr lang="de-DE" dirty="0" err="1"/>
                  <a:t>have</a:t>
                </a:r>
                <a:r>
                  <a:rPr lang="de-DE" dirty="0"/>
                  <a:t> </a:t>
                </a:r>
                <a:r>
                  <a:rPr lang="de-DE" dirty="0" err="1"/>
                  <a:t>lower</a:t>
                </a:r>
                <a:r>
                  <a:rPr lang="de-DE" dirty="0"/>
                  <a:t>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𝑖</m:t>
                        </m:r>
                      </m:sub>
                    </m:sSub>
                  </m:oMath>
                </a14:m>
                <a:r>
                  <a:rPr lang="en-US" dirty="0"/>
                  <a:t> and vice-versa</a:t>
                </a:r>
              </a:p>
            </p:txBody>
          </p:sp>
        </mc:Choice>
        <mc:Fallback xmlns="">
          <p:sp>
            <p:nvSpPr>
              <p:cNvPr id="17" name="TextBox 16"/>
              <p:cNvSpPr txBox="1">
                <a:spLocks noRot="1" noChangeAspect="1" noMove="1" noResize="1" noEditPoints="1" noAdjustHandles="1" noChangeArrowheads="1" noChangeShapeType="1" noTextEdit="1"/>
              </p:cNvSpPr>
              <p:nvPr/>
            </p:nvSpPr>
            <p:spPr>
              <a:xfrm>
                <a:off x="9976670" y="2850069"/>
                <a:ext cx="2038120" cy="1200329"/>
              </a:xfrm>
              <a:prstGeom prst="rect">
                <a:avLst/>
              </a:prstGeom>
              <a:blipFill>
                <a:blip r:embed="rId6"/>
                <a:stretch>
                  <a:fillRect l="-2695" t="-3061" r="-3593" b="-7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9976670" y="4438964"/>
                <a:ext cx="2038120" cy="923330"/>
              </a:xfrm>
              <a:prstGeom prst="rect">
                <a:avLst/>
              </a:prstGeom>
              <a:noFill/>
            </p:spPr>
            <p:txBody>
              <a:bodyPr wrap="square" rtlCol="0">
                <a:spAutoFit/>
              </a:bodyPr>
              <a:lstStyle/>
              <a:p>
                <a:r>
                  <a:rPr lang="de-DE" dirty="0"/>
                  <a:t>Band </a:t>
                </a:r>
                <a:r>
                  <a:rPr lang="de-DE" dirty="0" err="1"/>
                  <a:t>with</a:t>
                </a:r>
                <a:r>
                  <a:rPr lang="de-DE" dirty="0"/>
                  <a:t> </a:t>
                </a:r>
                <a:r>
                  <a:rPr lang="de-DE" dirty="0" err="1"/>
                  <a:t>particular</a:t>
                </a:r>
                <a:r>
                  <a:rPr lang="de-DE" dirty="0"/>
                  <a:t> high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𝑖</m:t>
                        </m:r>
                      </m:sub>
                    </m:sSub>
                  </m:oMath>
                </a14:m>
                <a:r>
                  <a:rPr lang="de-DE" dirty="0"/>
                  <a:t> (up </a:t>
                </a:r>
                <a:r>
                  <a:rPr lang="de-DE" dirty="0" err="1"/>
                  <a:t>to</a:t>
                </a:r>
                <a:r>
                  <a:rPr lang="de-DE" dirty="0"/>
                  <a:t> 40 eV)</a:t>
                </a:r>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9976670" y="4438964"/>
                <a:ext cx="2038120" cy="923330"/>
              </a:xfrm>
              <a:prstGeom prst="rect">
                <a:avLst/>
              </a:prstGeom>
              <a:blipFill>
                <a:blip r:embed="rId7"/>
                <a:stretch>
                  <a:fillRect l="-2695" t="-3289" b="-9211"/>
                </a:stretch>
              </a:blipFill>
            </p:spPr>
            <p:txBody>
              <a:bodyPr/>
              <a:lstStyle/>
              <a:p>
                <a:r>
                  <a:rPr lang="en-US">
                    <a:noFill/>
                  </a:rPr>
                  <a:t> </a:t>
                </a:r>
              </a:p>
            </p:txBody>
          </p:sp>
        </mc:Fallback>
      </mc:AlternateContent>
      <p:sp>
        <p:nvSpPr>
          <p:cNvPr id="20" name="Oval 19"/>
          <p:cNvSpPr/>
          <p:nvPr/>
        </p:nvSpPr>
        <p:spPr>
          <a:xfrm rot="1922676">
            <a:off x="6564265" y="4096311"/>
            <a:ext cx="2119195" cy="362953"/>
          </a:xfrm>
          <a:prstGeom prst="ellipse">
            <a:avLst/>
          </a:prstGeom>
          <a:noFill/>
          <a:ln w="28575">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220280" y="1412982"/>
            <a:ext cx="3212757" cy="369332"/>
          </a:xfrm>
          <a:prstGeom prst="rect">
            <a:avLst/>
          </a:prstGeom>
          <a:noFill/>
        </p:spPr>
        <p:txBody>
          <a:bodyPr wrap="square" rtlCol="0">
            <a:spAutoFit/>
          </a:bodyPr>
          <a:lstStyle/>
          <a:p>
            <a:pPr algn="ctr"/>
            <a:r>
              <a:rPr lang="de-DE" b="1" dirty="0"/>
              <a:t>C III </a:t>
            </a:r>
            <a:r>
              <a:rPr lang="de-DE" b="1" dirty="0" err="1"/>
              <a:t>intensity</a:t>
            </a:r>
            <a:endParaRPr lang="de-DE" b="1" dirty="0"/>
          </a:p>
        </p:txBody>
      </p:sp>
      <p:sp>
        <p:nvSpPr>
          <p:cNvPr id="23" name="Oval 22"/>
          <p:cNvSpPr/>
          <p:nvPr/>
        </p:nvSpPr>
        <p:spPr>
          <a:xfrm rot="2405301">
            <a:off x="6446134" y="2643695"/>
            <a:ext cx="2207429" cy="323372"/>
          </a:xfrm>
          <a:prstGeom prst="ellipse">
            <a:avLst/>
          </a:prstGeom>
          <a:noFill/>
          <a:ln w="28575">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1922676">
            <a:off x="1922072" y="4096311"/>
            <a:ext cx="2119195" cy="362953"/>
          </a:xfrm>
          <a:prstGeom prst="ellipse">
            <a:avLst/>
          </a:prstGeom>
          <a:noFill/>
          <a:ln w="28575">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50FF750-BB8C-2491-E6A5-B37C4CAD479F}"/>
              </a:ext>
            </a:extLst>
          </p:cNvPr>
          <p:cNvSpPr>
            <a:spLocks noGrp="1"/>
          </p:cNvSpPr>
          <p:nvPr>
            <p:ph type="sldNum" sz="quarter" idx="11"/>
          </p:nvPr>
        </p:nvSpPr>
        <p:spPr/>
        <p:txBody>
          <a:bodyPr/>
          <a:lstStyle/>
          <a:p>
            <a:fld id="{7CAF8605-79AF-49D8-801C-80CE61886099}" type="slidenum">
              <a:rPr lang="de-DE" smtClean="0"/>
              <a:pPr/>
              <a:t>21</a:t>
            </a:fld>
            <a:endParaRPr lang="de-DE"/>
          </a:p>
        </p:txBody>
      </p:sp>
    </p:spTree>
    <p:extLst>
      <p:ext uri="{BB962C8B-B14F-4D97-AF65-F5344CB8AC3E}">
        <p14:creationId xmlns:p14="http://schemas.microsoft.com/office/powerpoint/2010/main" val="325461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20"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Summary </a:t>
            </a:r>
            <a:r>
              <a:rPr lang="de-DE" dirty="0" err="1"/>
              <a:t>and</a:t>
            </a:r>
            <a:r>
              <a:rPr lang="de-DE" dirty="0"/>
              <a:t> </a:t>
            </a:r>
            <a:r>
              <a:rPr lang="de-DE" dirty="0" err="1"/>
              <a:t>outlook</a:t>
            </a:r>
            <a:endParaRPr lang="en-US" dirty="0"/>
          </a:p>
        </p:txBody>
      </p:sp>
      <p:sp>
        <p:nvSpPr>
          <p:cNvPr id="3" name="Footer Placeholder 2"/>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a:xfrm>
                <a:off x="461819" y="1570043"/>
                <a:ext cx="6243782" cy="4816684"/>
              </a:xfrm>
            </p:spPr>
            <p:txBody>
              <a:bodyPr>
                <a:noAutofit/>
              </a:bodyPr>
              <a:lstStyle/>
              <a:p>
                <a:r>
                  <a:rPr lang="de-DE" dirty="0"/>
                  <a:t>CIS diagnostic technique has been advanced </a:t>
                </a:r>
                <a:r>
                  <a:rPr lang="de-DE" dirty="0" err="1"/>
                  <a:t>to</a:t>
                </a:r>
                <a:r>
                  <a:rPr lang="de-DE" dirty="0"/>
                  <a:t> </a:t>
                </a:r>
                <a:r>
                  <a:rPr lang="de-DE" dirty="0" err="1"/>
                  <a:t>image</a:t>
                </a:r>
                <a:r>
                  <a:rPr lang="de-DE" dirty="0"/>
                  <a:t> C</a:t>
                </a:r>
                <a:r>
                  <a:rPr lang="de-DE" baseline="30000" dirty="0"/>
                  <a:t>2+</a:t>
                </a:r>
                <a:r>
                  <a:rPr lang="de-DE" dirty="0"/>
                  <a:t> ion temperatures without requiring cross-calibration by a separate dispersive spectrometer</a:t>
                </a:r>
              </a:p>
              <a:p>
                <a:endParaRPr lang="de-DE" dirty="0"/>
              </a:p>
              <a:p>
                <a:r>
                  <a:rPr lang="de-DE" dirty="0"/>
                  <a:t>Temperature measurements enabled by multi-delay configuration and novel approach to designing CIS birefringent crystals that minimizes instrument sensitivity to Zeeman splitting</a:t>
                </a:r>
              </a:p>
              <a:p>
                <a:endParaRPr lang="de-DE" dirty="0"/>
              </a:p>
              <a:p>
                <a:r>
                  <a:rPr lang="de-DE" dirty="0"/>
                  <a:t>CIS C</a:t>
                </a:r>
                <a:r>
                  <a:rPr lang="de-DE" baseline="30000" dirty="0"/>
                  <a:t>2+</a:t>
                </a:r>
                <a:r>
                  <a:rPr lang="de-DE" dirty="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𝑖</m:t>
                        </m:r>
                      </m:sub>
                    </m:sSub>
                  </m:oMath>
                </a14:m>
                <a:r>
                  <a:rPr lang="de-DE" dirty="0"/>
                  <a:t> measurements validated by comparison against high-resolution spectroscopy in W7-X</a:t>
                </a:r>
              </a:p>
              <a:p>
                <a:endParaRPr lang="de-DE" dirty="0"/>
              </a:p>
              <a:p>
                <a:r>
                  <a:rPr lang="de-DE" dirty="0"/>
                  <a:t>New measurement capability is being used to characterize SOL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𝑖</m:t>
                        </m:r>
                      </m:sub>
                    </m:sSub>
                  </m:oMath>
                </a14:m>
                <a:r>
                  <a:rPr lang="de-DE" dirty="0"/>
                  <a:t> distribution across W7-X parameter space (example: density ramp to detachment)</a:t>
                </a:r>
              </a:p>
              <a:p>
                <a:endParaRPr lang="de-DE" dirty="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xfrm>
                <a:off x="461819" y="1570043"/>
                <a:ext cx="6243782" cy="4816684"/>
              </a:xfrm>
              <a:blipFill>
                <a:blip r:embed="rId6"/>
                <a:stretch>
                  <a:fillRect l="-610" t="-525" b="-157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84611B6B-01A2-F248-4113-15BE9A202E8B}"/>
              </a:ext>
            </a:extLst>
          </p:cNvPr>
          <p:cNvSpPr>
            <a:spLocks noGrp="1"/>
          </p:cNvSpPr>
          <p:nvPr>
            <p:ph type="sldNum" sz="quarter" idx="11"/>
          </p:nvPr>
        </p:nvSpPr>
        <p:spPr/>
        <p:txBody>
          <a:bodyPr/>
          <a:lstStyle/>
          <a:p>
            <a:fld id="{7CAF8605-79AF-49D8-801C-80CE61886099}" type="slidenum">
              <a:rPr lang="de-DE" smtClean="0"/>
              <a:pPr/>
              <a:t>22</a:t>
            </a:fld>
            <a:endParaRPr lang="de-DE"/>
          </a:p>
        </p:txBody>
      </p:sp>
      <p:pic>
        <p:nvPicPr>
          <p:cNvPr id="13" name="Grafik 21">
            <a:extLst>
              <a:ext uri="{FF2B5EF4-FFF2-40B4-BE49-F238E27FC236}">
                <a16:creationId xmlns:a16="http://schemas.microsoft.com/office/drawing/2014/main" id="{209C7D0C-0E3C-1337-0DA2-F8275DB8E9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42909" y="5683644"/>
            <a:ext cx="3533866" cy="817566"/>
          </a:xfrm>
          <a:prstGeom prst="rect">
            <a:avLst/>
          </a:prstGeom>
        </p:spPr>
      </p:pic>
      <p:pic>
        <p:nvPicPr>
          <p:cNvPr id="6" name="Picture 5" descr="AU vertical logo.jpg">
            <a:extLst>
              <a:ext uri="{FF2B5EF4-FFF2-40B4-BE49-F238E27FC236}">
                <a16:creationId xmlns:a16="http://schemas.microsoft.com/office/drawing/2014/main" id="{AB5E0FDF-FA49-BFC6-973A-45C4F1F048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25792" y="5177343"/>
            <a:ext cx="1516892" cy="1410749"/>
          </a:xfrm>
          <a:prstGeom prst="rect">
            <a:avLst/>
          </a:prstGeom>
        </p:spPr>
      </p:pic>
      <p:sp>
        <p:nvSpPr>
          <p:cNvPr id="14" name="TextBox 13">
            <a:extLst>
              <a:ext uri="{FF2B5EF4-FFF2-40B4-BE49-F238E27FC236}">
                <a16:creationId xmlns:a16="http://schemas.microsoft.com/office/drawing/2014/main" id="{D0E89BCC-E1A1-6D12-C487-AFF1C75E9567}"/>
              </a:ext>
            </a:extLst>
          </p:cNvPr>
          <p:cNvSpPr txBox="1"/>
          <p:nvPr/>
        </p:nvSpPr>
        <p:spPr>
          <a:xfrm>
            <a:off x="6825792" y="4804797"/>
            <a:ext cx="1327608" cy="307777"/>
          </a:xfrm>
          <a:prstGeom prst="rect">
            <a:avLst/>
          </a:prstGeom>
          <a:noFill/>
        </p:spPr>
        <p:txBody>
          <a:bodyPr wrap="none" rtlCol="0">
            <a:spAutoFit/>
          </a:bodyPr>
          <a:lstStyle/>
          <a:p>
            <a:r>
              <a:rPr lang="en-US" sz="1400" b="1" dirty="0">
                <a:solidFill>
                  <a:schemeClr val="bg1"/>
                </a:solidFill>
              </a:rPr>
              <a:t>20230214.042</a:t>
            </a:r>
          </a:p>
        </p:txBody>
      </p:sp>
      <p:pic>
        <p:nvPicPr>
          <p:cNvPr id="15" name="20230214_042_AEF30_intensity(1)">
            <a:hlinkClick r:id="" action="ppaction://media"/>
            <a:extLst>
              <a:ext uri="{FF2B5EF4-FFF2-40B4-BE49-F238E27FC236}">
                <a16:creationId xmlns:a16="http://schemas.microsoft.com/office/drawing/2014/main" id="{C42E8905-19E3-2403-6564-E87EDAC7886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7217" t="5807" r="18526" b="3677"/>
          <a:stretch/>
        </p:blipFill>
        <p:spPr>
          <a:xfrm>
            <a:off x="6756549" y="2135402"/>
            <a:ext cx="2338653" cy="2926080"/>
          </a:xfrm>
          <a:prstGeom prst="rect">
            <a:avLst/>
          </a:prstGeom>
        </p:spPr>
      </p:pic>
      <p:pic>
        <p:nvPicPr>
          <p:cNvPr id="16" name="20230214_042_AEF30_temperature(1)">
            <a:hlinkClick r:id="" action="ppaction://media"/>
            <a:extLst>
              <a:ext uri="{FF2B5EF4-FFF2-40B4-BE49-F238E27FC236}">
                <a16:creationId xmlns:a16="http://schemas.microsoft.com/office/drawing/2014/main" id="{21B0A4CF-CD85-8C8D-D2BA-DAD0409253DC}"/>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9484" t="5807" r="2233" b="3677"/>
          <a:stretch/>
        </p:blipFill>
        <p:spPr>
          <a:xfrm>
            <a:off x="9146150" y="2135402"/>
            <a:ext cx="2943146" cy="2926080"/>
          </a:xfrm>
          <a:prstGeom prst="rect">
            <a:avLst/>
          </a:prstGeom>
        </p:spPr>
      </p:pic>
      <p:sp>
        <p:nvSpPr>
          <p:cNvPr id="17" name="TextBox 16">
            <a:extLst>
              <a:ext uri="{FF2B5EF4-FFF2-40B4-BE49-F238E27FC236}">
                <a16:creationId xmlns:a16="http://schemas.microsoft.com/office/drawing/2014/main" id="{33827635-4096-13F8-F1F7-E77BFA6D2483}"/>
              </a:ext>
            </a:extLst>
          </p:cNvPr>
          <p:cNvSpPr txBox="1"/>
          <p:nvPr/>
        </p:nvSpPr>
        <p:spPr>
          <a:xfrm>
            <a:off x="6825792" y="1807034"/>
            <a:ext cx="2188899" cy="338554"/>
          </a:xfrm>
          <a:prstGeom prst="rect">
            <a:avLst/>
          </a:prstGeom>
          <a:noFill/>
        </p:spPr>
        <p:txBody>
          <a:bodyPr wrap="square" rtlCol="0">
            <a:spAutoFit/>
          </a:bodyPr>
          <a:lstStyle/>
          <a:p>
            <a:pPr algn="ctr"/>
            <a:r>
              <a:rPr lang="en-US" sz="1600" b="1" dirty="0"/>
              <a:t>C III intensity</a:t>
            </a:r>
          </a:p>
        </p:txBody>
      </p:sp>
      <p:sp>
        <p:nvSpPr>
          <p:cNvPr id="18" name="TextBox 17">
            <a:extLst>
              <a:ext uri="{FF2B5EF4-FFF2-40B4-BE49-F238E27FC236}">
                <a16:creationId xmlns:a16="http://schemas.microsoft.com/office/drawing/2014/main" id="{4EE23312-0E5A-8BD2-920B-58315C6BC5B7}"/>
              </a:ext>
            </a:extLst>
          </p:cNvPr>
          <p:cNvSpPr txBox="1"/>
          <p:nvPr/>
        </p:nvSpPr>
        <p:spPr>
          <a:xfrm>
            <a:off x="9215393" y="1807034"/>
            <a:ext cx="2188899" cy="338554"/>
          </a:xfrm>
          <a:prstGeom prst="rect">
            <a:avLst/>
          </a:prstGeom>
          <a:noFill/>
        </p:spPr>
        <p:txBody>
          <a:bodyPr wrap="square" rtlCol="0">
            <a:spAutoFit/>
          </a:bodyPr>
          <a:lstStyle/>
          <a:p>
            <a:pPr algn="ctr"/>
            <a:r>
              <a:rPr lang="en-US" sz="1600" b="1" dirty="0"/>
              <a:t>C</a:t>
            </a:r>
            <a:r>
              <a:rPr lang="en-US" sz="1600" b="1" baseline="30000" dirty="0"/>
              <a:t>2+</a:t>
            </a:r>
            <a:r>
              <a:rPr lang="en-US" sz="1600" b="1" dirty="0"/>
              <a:t> temperature</a:t>
            </a:r>
          </a:p>
        </p:txBody>
      </p:sp>
      <p:sp>
        <p:nvSpPr>
          <p:cNvPr id="19" name="TextBox 18">
            <a:extLst>
              <a:ext uri="{FF2B5EF4-FFF2-40B4-BE49-F238E27FC236}">
                <a16:creationId xmlns:a16="http://schemas.microsoft.com/office/drawing/2014/main" id="{B942D187-82C1-0836-4312-8503EE658671}"/>
              </a:ext>
            </a:extLst>
          </p:cNvPr>
          <p:cNvSpPr txBox="1"/>
          <p:nvPr/>
        </p:nvSpPr>
        <p:spPr>
          <a:xfrm>
            <a:off x="6788554" y="1437702"/>
            <a:ext cx="4715192" cy="369332"/>
          </a:xfrm>
          <a:prstGeom prst="rect">
            <a:avLst/>
          </a:prstGeom>
          <a:noFill/>
        </p:spPr>
        <p:txBody>
          <a:bodyPr wrap="square" rtlCol="0">
            <a:spAutoFit/>
          </a:bodyPr>
          <a:lstStyle/>
          <a:p>
            <a:pPr algn="ctr"/>
            <a:r>
              <a:rPr lang="en-US" b="1" dirty="0"/>
              <a:t>Density ramp to detachment</a:t>
            </a:r>
          </a:p>
        </p:txBody>
      </p:sp>
    </p:spTree>
    <p:extLst>
      <p:ext uri="{BB962C8B-B14F-4D97-AF65-F5344CB8AC3E}">
        <p14:creationId xmlns:p14="http://schemas.microsoft.com/office/powerpoint/2010/main" val="45146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15"/>
                                        </p:tgtEl>
                                      </p:cBhvr>
                                    </p:cmd>
                                  </p:childTnLst>
                                </p:cTn>
                              </p:par>
                              <p:par>
                                <p:cTn id="7" presetID="1" presetClass="mediacall" presetSubtype="0" fill="hold" nodeType="withEffect">
                                  <p:stCondLst>
                                    <p:cond delay="0"/>
                                  </p:stCondLst>
                                  <p:childTnLst>
                                    <p:cmd type="call" cmd="playFrom(0.0)">
                                      <p:cBhvr>
                                        <p:cTn id="8" dur="81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5"/>
                </p:tgtEl>
              </p:cMediaNode>
            </p:video>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5"/>
                                        </p:tgtEl>
                                      </p:cBhvr>
                                    </p:cmd>
                                  </p:childTnLst>
                                </p:cTn>
                              </p:par>
                            </p:childTnLst>
                          </p:cTn>
                        </p:par>
                      </p:childTnLst>
                    </p:cTn>
                  </p:par>
                </p:childTnLst>
              </p:cTn>
              <p:nextCondLst>
                <p:cond evt="onClick" delay="0">
                  <p:tgtEl>
                    <p:spTgt spid="15"/>
                  </p:tgtEl>
                </p:cond>
              </p:nextCondLst>
            </p:seq>
            <p:video>
              <p:cMediaNode vol="80000">
                <p:cTn id="15" repeatCount="indefinite" fill="hold" display="0">
                  <p:stCondLst>
                    <p:cond delay="indefinite"/>
                  </p:stCondLst>
                </p:cTn>
                <p:tgtEl>
                  <p:spTgt spid="16"/>
                </p:tgtEl>
              </p:cMediaNode>
            </p:video>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AA7E-2EFF-E2E1-C1D0-FBAE705A06F5}"/>
              </a:ext>
            </a:extLst>
          </p:cNvPr>
          <p:cNvSpPr>
            <a:spLocks noGrp="1"/>
          </p:cNvSpPr>
          <p:nvPr>
            <p:ph type="title"/>
          </p:nvPr>
        </p:nvSpPr>
        <p:spPr/>
        <p:txBody>
          <a:bodyPr/>
          <a:lstStyle/>
          <a:p>
            <a:r>
              <a:rPr lang="en-US" dirty="0"/>
              <a:t>Outline</a:t>
            </a:r>
          </a:p>
        </p:txBody>
      </p:sp>
      <p:sp>
        <p:nvSpPr>
          <p:cNvPr id="3" name="Footer Placeholder 2">
            <a:extLst>
              <a:ext uri="{FF2B5EF4-FFF2-40B4-BE49-F238E27FC236}">
                <a16:creationId xmlns:a16="http://schemas.microsoft.com/office/drawing/2014/main" id="{8C9A7729-2B72-2552-1A12-FBEB060FC02B}"/>
              </a:ext>
            </a:extLst>
          </p:cNvPr>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8C47208-A0D6-4326-726A-B5053FF34456}"/>
                  </a:ext>
                </a:extLst>
              </p:cNvPr>
              <p:cNvSpPr>
                <a:spLocks noGrp="1"/>
              </p:cNvSpPr>
              <p:nvPr>
                <p:ph sz="quarter" idx="13"/>
              </p:nvPr>
            </p:nvSpPr>
            <p:spPr>
              <a:xfrm>
                <a:off x="658812" y="1485579"/>
                <a:ext cx="10837863" cy="5232090"/>
              </a:xfrm>
            </p:spPr>
            <p:txBody>
              <a:bodyPr>
                <a:normAutofit lnSpcReduction="10000"/>
              </a:bodyPr>
              <a:lstStyle/>
              <a:p>
                <a:r>
                  <a:rPr lang="en-US" dirty="0"/>
                  <a:t>Motivation and overview of coherence imaging spectroscopy</a:t>
                </a:r>
              </a:p>
              <a:p>
                <a:endParaRPr lang="en-US" dirty="0"/>
              </a:p>
              <a:p>
                <a:endParaRPr lang="en-US" dirty="0"/>
              </a:p>
              <a:p>
                <a:endParaRPr lang="en-US" dirty="0"/>
              </a:p>
              <a:p>
                <a:endParaRPr lang="en-US" dirty="0"/>
              </a:p>
              <a:p>
                <a:r>
                  <a:rPr lang="en-US" dirty="0">
                    <a:solidFill>
                      <a:schemeClr val="tx1"/>
                    </a:solidFill>
                  </a:rPr>
                  <a:t>CIS design principles for edge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𝑖</m:t>
                        </m:r>
                      </m:sub>
                    </m:sSub>
                  </m:oMath>
                </a14:m>
                <a:r>
                  <a:rPr lang="en-US" dirty="0">
                    <a:solidFill>
                      <a:schemeClr val="tx1"/>
                    </a:solidFill>
                  </a:rPr>
                  <a:t> measurements</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tx1"/>
                    </a:solidFill>
                  </a:rPr>
                  <a:t>Inference of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𝑖</m:t>
                        </m:r>
                      </m:sub>
                    </m:sSub>
                  </m:oMath>
                </a14:m>
                <a:r>
                  <a:rPr lang="en-US" dirty="0">
                    <a:solidFill>
                      <a:schemeClr val="tx1"/>
                    </a:solidFill>
                  </a:rPr>
                  <a:t> from CIS data</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tx1"/>
                    </a:solidFill>
                  </a:rPr>
                  <a:t>Validation of CIS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𝑖</m:t>
                        </m:r>
                      </m:sub>
                    </m:sSub>
                  </m:oMath>
                </a14:m>
                <a:r>
                  <a:rPr lang="en-US" dirty="0">
                    <a:solidFill>
                      <a:schemeClr val="tx1"/>
                    </a:solidFill>
                  </a:rPr>
                  <a:t> measurements on W7-X</a:t>
                </a:r>
              </a:p>
            </p:txBody>
          </p:sp>
        </mc:Choice>
        <mc:Fallback xmlns="">
          <p:sp>
            <p:nvSpPr>
              <p:cNvPr id="4" name="Content Placeholder 3">
                <a:extLst>
                  <a:ext uri="{FF2B5EF4-FFF2-40B4-BE49-F238E27FC236}">
                    <a16:creationId xmlns:a16="http://schemas.microsoft.com/office/drawing/2014/main" id="{C8C47208-A0D6-4326-726A-B5053FF34456}"/>
                  </a:ext>
                </a:extLst>
              </p:cNvPr>
              <p:cNvSpPr>
                <a:spLocks noGrp="1" noRot="1" noChangeAspect="1" noMove="1" noResize="1" noEditPoints="1" noAdjustHandles="1" noChangeArrowheads="1" noChangeShapeType="1" noTextEdit="1"/>
              </p:cNvSpPr>
              <p:nvPr>
                <p:ph sz="quarter" idx="13"/>
              </p:nvPr>
            </p:nvSpPr>
            <p:spPr>
              <a:xfrm>
                <a:off x="658812" y="1485579"/>
                <a:ext cx="10837863" cy="5232090"/>
              </a:xfrm>
              <a:blipFill>
                <a:blip r:embed="rId2"/>
                <a:stretch>
                  <a:fillRect l="-337" t="-116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11319AD-54F0-27D6-8F44-F434B23044DA}"/>
              </a:ext>
            </a:extLst>
          </p:cNvPr>
          <p:cNvSpPr>
            <a:spLocks noGrp="1"/>
          </p:cNvSpPr>
          <p:nvPr>
            <p:ph type="sldNum" sz="quarter" idx="11"/>
          </p:nvPr>
        </p:nvSpPr>
        <p:spPr/>
        <p:txBody>
          <a:bodyPr/>
          <a:lstStyle/>
          <a:p>
            <a:fld id="{7CAF8605-79AF-49D8-801C-80CE61886099}" type="slidenum">
              <a:rPr lang="de-DE" smtClean="0"/>
              <a:pPr/>
              <a:t>3</a:t>
            </a:fld>
            <a:endParaRPr lang="de-DE"/>
          </a:p>
        </p:txBody>
      </p:sp>
      <p:pic>
        <p:nvPicPr>
          <p:cNvPr id="7" name="Graphic 30">
            <a:extLst>
              <a:ext uri="{FF2B5EF4-FFF2-40B4-BE49-F238E27FC236}">
                <a16:creationId xmlns:a16="http://schemas.microsoft.com/office/drawing/2014/main" id="{5EC08EFE-FFC7-62DC-43F3-A8AB4CC08BE8}"/>
              </a:ext>
            </a:extLst>
          </p:cNvPr>
          <p:cNvPicPr>
            <a:picLocks noChangeAspect="1"/>
          </p:cNvPicPr>
          <p:nvPr/>
        </p:nvPicPr>
        <p:blipFill>
          <a:blip r:embed="rId3"/>
          <a:srcRect l="3850" r="6831"/>
          <a:stretch/>
        </p:blipFill>
        <p:spPr bwMode="auto">
          <a:xfrm>
            <a:off x="10297012" y="1214754"/>
            <a:ext cx="1590188" cy="1362192"/>
          </a:xfrm>
          <a:prstGeom prst="rect">
            <a:avLst/>
          </a:prstGeom>
        </p:spPr>
      </p:pic>
      <p:grpSp>
        <p:nvGrpSpPr>
          <p:cNvPr id="17" name="Group 16">
            <a:extLst>
              <a:ext uri="{FF2B5EF4-FFF2-40B4-BE49-F238E27FC236}">
                <a16:creationId xmlns:a16="http://schemas.microsoft.com/office/drawing/2014/main" id="{CB8C5279-5DEF-707C-29D3-550CC644F754}"/>
              </a:ext>
            </a:extLst>
          </p:cNvPr>
          <p:cNvGrpSpPr/>
          <p:nvPr/>
        </p:nvGrpSpPr>
        <p:grpSpPr>
          <a:xfrm>
            <a:off x="7150350" y="2129138"/>
            <a:ext cx="3081347" cy="2211519"/>
            <a:chOff x="6850741" y="2715621"/>
            <a:chExt cx="3960000" cy="2758595"/>
          </a:xfrm>
        </p:grpSpPr>
        <p:grpSp>
          <p:nvGrpSpPr>
            <p:cNvPr id="13" name="Group 12">
              <a:extLst>
                <a:ext uri="{FF2B5EF4-FFF2-40B4-BE49-F238E27FC236}">
                  <a16:creationId xmlns:a16="http://schemas.microsoft.com/office/drawing/2014/main" id="{E3A48C03-D493-63C6-F3AA-FD9E67F02E90}"/>
                </a:ext>
              </a:extLst>
            </p:cNvPr>
            <p:cNvGrpSpPr>
              <a:grpSpLocks noChangeAspect="1"/>
            </p:cNvGrpSpPr>
            <p:nvPr/>
          </p:nvGrpSpPr>
          <p:grpSpPr>
            <a:xfrm>
              <a:off x="6850741" y="2715621"/>
              <a:ext cx="3960000" cy="2758595"/>
              <a:chOff x="8666175" y="1348203"/>
              <a:chExt cx="3091500" cy="2153584"/>
            </a:xfrm>
          </p:grpSpPr>
          <p:pic>
            <p:nvPicPr>
              <p:cNvPr id="14" name="Picture 13">
                <a:extLst>
                  <a:ext uri="{FF2B5EF4-FFF2-40B4-BE49-F238E27FC236}">
                    <a16:creationId xmlns:a16="http://schemas.microsoft.com/office/drawing/2014/main" id="{EB11A5EE-0ACC-C179-AA48-3C2087CFA42B}"/>
                  </a:ext>
                </a:extLst>
              </p:cNvPr>
              <p:cNvPicPr>
                <a:picLocks noChangeAspect="1"/>
              </p:cNvPicPr>
              <p:nvPr/>
            </p:nvPicPr>
            <p:blipFill rotWithShape="1">
              <a:blip r:embed="rId4">
                <a:extLst>
                  <a:ext uri="{28A0092B-C50C-407E-A947-70E740481C1C}">
                    <a14:useLocalDpi xmlns:a14="http://schemas.microsoft.com/office/drawing/2010/main" val="0"/>
                  </a:ext>
                </a:extLst>
              </a:blip>
              <a:srcRect t="65704" b="-860"/>
              <a:stretch/>
            </p:blipFill>
            <p:spPr>
              <a:xfrm>
                <a:off x="8666175" y="1572975"/>
                <a:ext cx="3087630" cy="1928812"/>
              </a:xfrm>
              <a:prstGeom prst="rect">
                <a:avLst/>
              </a:prstGeom>
            </p:spPr>
          </p:pic>
          <p:pic>
            <p:nvPicPr>
              <p:cNvPr id="15" name="Picture 14">
                <a:extLst>
                  <a:ext uri="{FF2B5EF4-FFF2-40B4-BE49-F238E27FC236}">
                    <a16:creationId xmlns:a16="http://schemas.microsoft.com/office/drawing/2014/main" id="{75D693DE-7ADE-C158-A52D-6C0E50B3F203}"/>
                  </a:ext>
                </a:extLst>
              </p:cNvPr>
              <p:cNvPicPr>
                <a:picLocks noChangeAspect="1"/>
              </p:cNvPicPr>
              <p:nvPr/>
            </p:nvPicPr>
            <p:blipFill rotWithShape="1">
              <a:blip r:embed="rId4">
                <a:extLst>
                  <a:ext uri="{28A0092B-C50C-407E-A947-70E740481C1C}">
                    <a14:useLocalDpi xmlns:a14="http://schemas.microsoft.com/office/drawing/2010/main" val="0"/>
                  </a:ext>
                </a:extLst>
              </a:blip>
              <a:srcRect t="173" b="94358"/>
              <a:stretch/>
            </p:blipFill>
            <p:spPr>
              <a:xfrm>
                <a:off x="8670045" y="1348203"/>
                <a:ext cx="3087630" cy="300037"/>
              </a:xfrm>
              <a:prstGeom prst="rect">
                <a:avLst/>
              </a:prstGeom>
            </p:spPr>
          </p:pic>
        </p:grpSp>
        <p:sp>
          <p:nvSpPr>
            <p:cNvPr id="16" name="Oval 15">
              <a:extLst>
                <a:ext uri="{FF2B5EF4-FFF2-40B4-BE49-F238E27FC236}">
                  <a16:creationId xmlns:a16="http://schemas.microsoft.com/office/drawing/2014/main" id="{53375892-2398-D6AA-2FD7-AB6C1C426E4A}"/>
                </a:ext>
              </a:extLst>
            </p:cNvPr>
            <p:cNvSpPr/>
            <p:nvPr/>
          </p:nvSpPr>
          <p:spPr>
            <a:xfrm>
              <a:off x="8570082" y="3003539"/>
              <a:ext cx="452387" cy="1976264"/>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A close-up of a computer generated image&#10;&#10;Description automatically generated">
            <a:extLst>
              <a:ext uri="{FF2B5EF4-FFF2-40B4-BE49-F238E27FC236}">
                <a16:creationId xmlns:a16="http://schemas.microsoft.com/office/drawing/2014/main" id="{C3A2740C-4769-FBA7-F9E9-BBA41664D26E}"/>
              </a:ext>
            </a:extLst>
          </p:cNvPr>
          <p:cNvPicPr>
            <a:picLocks noChangeAspect="1"/>
          </p:cNvPicPr>
          <p:nvPr/>
        </p:nvPicPr>
        <p:blipFill rotWithShape="1">
          <a:blip r:embed="rId5"/>
          <a:srcRect l="11202" t="15766" r="15660" b="18006"/>
          <a:stretch/>
        </p:blipFill>
        <p:spPr>
          <a:xfrm>
            <a:off x="4349287" y="3725691"/>
            <a:ext cx="2275727" cy="1496063"/>
          </a:xfrm>
          <a:prstGeom prst="rect">
            <a:avLst/>
          </a:prstGeom>
        </p:spPr>
      </p:pic>
      <p:grpSp>
        <p:nvGrpSpPr>
          <p:cNvPr id="22" name="Group 21">
            <a:extLst>
              <a:ext uri="{FF2B5EF4-FFF2-40B4-BE49-F238E27FC236}">
                <a16:creationId xmlns:a16="http://schemas.microsoft.com/office/drawing/2014/main" id="{7EFACE99-B6F6-2973-3650-A6ED3B912479}"/>
              </a:ext>
            </a:extLst>
          </p:cNvPr>
          <p:cNvGrpSpPr>
            <a:grpSpLocks noChangeAspect="1"/>
          </p:cNvGrpSpPr>
          <p:nvPr/>
        </p:nvGrpSpPr>
        <p:grpSpPr>
          <a:xfrm>
            <a:off x="6662871" y="5142857"/>
            <a:ext cx="2940476" cy="1636886"/>
            <a:chOff x="4435644" y="2422135"/>
            <a:chExt cx="3087630" cy="1718803"/>
          </a:xfrm>
        </p:grpSpPr>
        <p:pic>
          <p:nvPicPr>
            <p:cNvPr id="23" name="Picture 22">
              <a:extLst>
                <a:ext uri="{FF2B5EF4-FFF2-40B4-BE49-F238E27FC236}">
                  <a16:creationId xmlns:a16="http://schemas.microsoft.com/office/drawing/2014/main" id="{3F1A523A-B802-157B-83F6-30DDA919245A}"/>
                </a:ext>
              </a:extLst>
            </p:cNvPr>
            <p:cNvPicPr>
              <a:picLocks noChangeAspect="1"/>
            </p:cNvPicPr>
            <p:nvPr/>
          </p:nvPicPr>
          <p:blipFill rotWithShape="1">
            <a:blip r:embed="rId6">
              <a:extLst>
                <a:ext uri="{28A0092B-C50C-407E-A947-70E740481C1C}">
                  <a14:useLocalDpi xmlns:a14="http://schemas.microsoft.com/office/drawing/2010/main" val="0"/>
                </a:ext>
              </a:extLst>
            </a:blip>
            <a:srcRect t="22931" b="53474"/>
            <a:stretch/>
          </p:blipFill>
          <p:spPr>
            <a:xfrm>
              <a:off x="4435644" y="2422135"/>
              <a:ext cx="3087630" cy="1402440"/>
            </a:xfrm>
            <a:prstGeom prst="rect">
              <a:avLst/>
            </a:prstGeom>
          </p:spPr>
        </p:pic>
        <p:pic>
          <p:nvPicPr>
            <p:cNvPr id="24" name="Picture 23">
              <a:extLst>
                <a:ext uri="{FF2B5EF4-FFF2-40B4-BE49-F238E27FC236}">
                  <a16:creationId xmlns:a16="http://schemas.microsoft.com/office/drawing/2014/main" id="{FB961BB0-C3BE-DDD1-C55E-3A0705103FD0}"/>
                </a:ext>
              </a:extLst>
            </p:cNvPr>
            <p:cNvPicPr>
              <a:picLocks noChangeAspect="1"/>
            </p:cNvPicPr>
            <p:nvPr/>
          </p:nvPicPr>
          <p:blipFill rotWithShape="1">
            <a:blip r:embed="rId6">
              <a:extLst>
                <a:ext uri="{28A0092B-C50C-407E-A947-70E740481C1C}">
                  <a14:useLocalDpi xmlns:a14="http://schemas.microsoft.com/office/drawing/2010/main" val="0"/>
                </a:ext>
              </a:extLst>
            </a:blip>
            <a:srcRect l="12690" t="93514" b="302"/>
            <a:stretch/>
          </p:blipFill>
          <p:spPr>
            <a:xfrm>
              <a:off x="4827461" y="3773386"/>
              <a:ext cx="2695813" cy="367552"/>
            </a:xfrm>
            <a:prstGeom prst="rect">
              <a:avLst/>
            </a:prstGeom>
          </p:spPr>
        </p:pic>
      </p:grpSp>
    </p:spTree>
    <p:extLst>
      <p:ext uri="{BB962C8B-B14F-4D97-AF65-F5344CB8AC3E}">
        <p14:creationId xmlns:p14="http://schemas.microsoft.com/office/powerpoint/2010/main" val="29431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AA7E-2EFF-E2E1-C1D0-FBAE705A06F5}"/>
              </a:ext>
            </a:extLst>
          </p:cNvPr>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8C47208-A0D6-4326-726A-B5053FF34456}"/>
                  </a:ext>
                </a:extLst>
              </p:cNvPr>
              <p:cNvSpPr>
                <a:spLocks noGrp="1"/>
              </p:cNvSpPr>
              <p:nvPr>
                <p:ph sz="quarter" idx="13"/>
              </p:nvPr>
            </p:nvSpPr>
            <p:spPr>
              <a:xfrm>
                <a:off x="658812" y="1485579"/>
                <a:ext cx="10837863" cy="5232090"/>
              </a:xfrm>
            </p:spPr>
            <p:txBody>
              <a:bodyPr>
                <a:normAutofit lnSpcReduction="10000"/>
              </a:bodyPr>
              <a:lstStyle/>
              <a:p>
                <a:r>
                  <a:rPr lang="en-US" dirty="0"/>
                  <a:t>Motivation and overview of coherence imaging spectroscopy</a:t>
                </a:r>
              </a:p>
              <a:p>
                <a:endParaRPr lang="en-US" dirty="0"/>
              </a:p>
              <a:p>
                <a:endParaRPr lang="en-US" dirty="0"/>
              </a:p>
              <a:p>
                <a:endParaRPr lang="en-US" dirty="0"/>
              </a:p>
              <a:p>
                <a:endParaRPr lang="en-US" dirty="0"/>
              </a:p>
              <a:p>
                <a:r>
                  <a:rPr lang="en-US" dirty="0">
                    <a:solidFill>
                      <a:schemeClr val="bg1">
                        <a:lumMod val="75000"/>
                      </a:schemeClr>
                    </a:solidFill>
                  </a:rPr>
                  <a:t>CIS design principles for edge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measurements</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Inference of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from CIS data</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Validation of CIS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measurements on W7-X</a:t>
                </a:r>
              </a:p>
            </p:txBody>
          </p:sp>
        </mc:Choice>
        <mc:Fallback xmlns="">
          <p:sp>
            <p:nvSpPr>
              <p:cNvPr id="4" name="Content Placeholder 3">
                <a:extLst>
                  <a:ext uri="{FF2B5EF4-FFF2-40B4-BE49-F238E27FC236}">
                    <a16:creationId xmlns:a16="http://schemas.microsoft.com/office/drawing/2014/main" id="{C8C47208-A0D6-4326-726A-B5053FF34456}"/>
                  </a:ext>
                </a:extLst>
              </p:cNvPr>
              <p:cNvSpPr>
                <a:spLocks noGrp="1" noRot="1" noChangeAspect="1" noMove="1" noResize="1" noEditPoints="1" noAdjustHandles="1" noChangeArrowheads="1" noChangeShapeType="1" noTextEdit="1"/>
              </p:cNvSpPr>
              <p:nvPr>
                <p:ph sz="quarter" idx="13"/>
              </p:nvPr>
            </p:nvSpPr>
            <p:spPr>
              <a:xfrm>
                <a:off x="658812" y="1485579"/>
                <a:ext cx="10837863" cy="5232090"/>
              </a:xfrm>
              <a:blipFill>
                <a:blip r:embed="rId2"/>
                <a:stretch>
                  <a:fillRect l="-337" t="-116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11319AD-54F0-27D6-8F44-F434B23044DA}"/>
              </a:ext>
            </a:extLst>
          </p:cNvPr>
          <p:cNvSpPr>
            <a:spLocks noGrp="1"/>
          </p:cNvSpPr>
          <p:nvPr>
            <p:ph type="sldNum" sz="quarter" idx="11"/>
          </p:nvPr>
        </p:nvSpPr>
        <p:spPr/>
        <p:txBody>
          <a:bodyPr/>
          <a:lstStyle/>
          <a:p>
            <a:fld id="{7CAF8605-79AF-49D8-801C-80CE61886099}" type="slidenum">
              <a:rPr lang="de-DE" smtClean="0"/>
              <a:pPr/>
              <a:t>4</a:t>
            </a:fld>
            <a:endParaRPr lang="de-DE"/>
          </a:p>
        </p:txBody>
      </p:sp>
      <p:pic>
        <p:nvPicPr>
          <p:cNvPr id="7" name="Graphic 30">
            <a:extLst>
              <a:ext uri="{FF2B5EF4-FFF2-40B4-BE49-F238E27FC236}">
                <a16:creationId xmlns:a16="http://schemas.microsoft.com/office/drawing/2014/main" id="{5EC08EFE-FFC7-62DC-43F3-A8AB4CC08BE8}"/>
              </a:ext>
            </a:extLst>
          </p:cNvPr>
          <p:cNvPicPr>
            <a:picLocks noChangeAspect="1"/>
          </p:cNvPicPr>
          <p:nvPr/>
        </p:nvPicPr>
        <p:blipFill>
          <a:blip r:embed="rId3"/>
          <a:srcRect l="3850" r="6831"/>
          <a:stretch/>
        </p:blipFill>
        <p:spPr bwMode="auto">
          <a:xfrm>
            <a:off x="10297012" y="1214754"/>
            <a:ext cx="1590188" cy="1362192"/>
          </a:xfrm>
          <a:prstGeom prst="rect">
            <a:avLst/>
          </a:prstGeom>
        </p:spPr>
      </p:pic>
      <p:grpSp>
        <p:nvGrpSpPr>
          <p:cNvPr id="17" name="Group 16">
            <a:extLst>
              <a:ext uri="{FF2B5EF4-FFF2-40B4-BE49-F238E27FC236}">
                <a16:creationId xmlns:a16="http://schemas.microsoft.com/office/drawing/2014/main" id="{CB8C5279-5DEF-707C-29D3-550CC644F754}"/>
              </a:ext>
            </a:extLst>
          </p:cNvPr>
          <p:cNvGrpSpPr/>
          <p:nvPr/>
        </p:nvGrpSpPr>
        <p:grpSpPr>
          <a:xfrm>
            <a:off x="7150350" y="2129138"/>
            <a:ext cx="3081347" cy="2211519"/>
            <a:chOff x="6850741" y="2715621"/>
            <a:chExt cx="3960000" cy="2758595"/>
          </a:xfrm>
        </p:grpSpPr>
        <p:grpSp>
          <p:nvGrpSpPr>
            <p:cNvPr id="13" name="Group 12">
              <a:extLst>
                <a:ext uri="{FF2B5EF4-FFF2-40B4-BE49-F238E27FC236}">
                  <a16:creationId xmlns:a16="http://schemas.microsoft.com/office/drawing/2014/main" id="{E3A48C03-D493-63C6-F3AA-FD9E67F02E90}"/>
                </a:ext>
              </a:extLst>
            </p:cNvPr>
            <p:cNvGrpSpPr>
              <a:grpSpLocks noChangeAspect="1"/>
            </p:cNvGrpSpPr>
            <p:nvPr/>
          </p:nvGrpSpPr>
          <p:grpSpPr>
            <a:xfrm>
              <a:off x="6850741" y="2715621"/>
              <a:ext cx="3960000" cy="2758595"/>
              <a:chOff x="8666175" y="1348203"/>
              <a:chExt cx="3091500" cy="2153584"/>
            </a:xfrm>
          </p:grpSpPr>
          <p:pic>
            <p:nvPicPr>
              <p:cNvPr id="14" name="Picture 13">
                <a:extLst>
                  <a:ext uri="{FF2B5EF4-FFF2-40B4-BE49-F238E27FC236}">
                    <a16:creationId xmlns:a16="http://schemas.microsoft.com/office/drawing/2014/main" id="{EB11A5EE-0ACC-C179-AA48-3C2087CFA42B}"/>
                  </a:ext>
                </a:extLst>
              </p:cNvPr>
              <p:cNvPicPr>
                <a:picLocks noChangeAspect="1"/>
              </p:cNvPicPr>
              <p:nvPr/>
            </p:nvPicPr>
            <p:blipFill rotWithShape="1">
              <a:blip r:embed="rId4">
                <a:extLst>
                  <a:ext uri="{28A0092B-C50C-407E-A947-70E740481C1C}">
                    <a14:useLocalDpi xmlns:a14="http://schemas.microsoft.com/office/drawing/2010/main" val="0"/>
                  </a:ext>
                </a:extLst>
              </a:blip>
              <a:srcRect t="65704" b="-860"/>
              <a:stretch/>
            </p:blipFill>
            <p:spPr>
              <a:xfrm>
                <a:off x="8666175" y="1572975"/>
                <a:ext cx="3087630" cy="1928812"/>
              </a:xfrm>
              <a:prstGeom prst="rect">
                <a:avLst/>
              </a:prstGeom>
            </p:spPr>
          </p:pic>
          <p:pic>
            <p:nvPicPr>
              <p:cNvPr id="15" name="Picture 14">
                <a:extLst>
                  <a:ext uri="{FF2B5EF4-FFF2-40B4-BE49-F238E27FC236}">
                    <a16:creationId xmlns:a16="http://schemas.microsoft.com/office/drawing/2014/main" id="{75D693DE-7ADE-C158-A52D-6C0E50B3F203}"/>
                  </a:ext>
                </a:extLst>
              </p:cNvPr>
              <p:cNvPicPr>
                <a:picLocks noChangeAspect="1"/>
              </p:cNvPicPr>
              <p:nvPr/>
            </p:nvPicPr>
            <p:blipFill rotWithShape="1">
              <a:blip r:embed="rId4">
                <a:extLst>
                  <a:ext uri="{28A0092B-C50C-407E-A947-70E740481C1C}">
                    <a14:useLocalDpi xmlns:a14="http://schemas.microsoft.com/office/drawing/2010/main" val="0"/>
                  </a:ext>
                </a:extLst>
              </a:blip>
              <a:srcRect t="173" b="94358"/>
              <a:stretch/>
            </p:blipFill>
            <p:spPr>
              <a:xfrm>
                <a:off x="8670045" y="1348203"/>
                <a:ext cx="3087630" cy="300037"/>
              </a:xfrm>
              <a:prstGeom prst="rect">
                <a:avLst/>
              </a:prstGeom>
            </p:spPr>
          </p:pic>
        </p:grpSp>
        <p:sp>
          <p:nvSpPr>
            <p:cNvPr id="16" name="Oval 15">
              <a:extLst>
                <a:ext uri="{FF2B5EF4-FFF2-40B4-BE49-F238E27FC236}">
                  <a16:creationId xmlns:a16="http://schemas.microsoft.com/office/drawing/2014/main" id="{53375892-2398-D6AA-2FD7-AB6C1C426E4A}"/>
                </a:ext>
              </a:extLst>
            </p:cNvPr>
            <p:cNvSpPr/>
            <p:nvPr/>
          </p:nvSpPr>
          <p:spPr>
            <a:xfrm>
              <a:off x="8570082" y="3003539"/>
              <a:ext cx="452387" cy="1976264"/>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A close-up of a computer generated image&#10;&#10;Description automatically generated">
            <a:extLst>
              <a:ext uri="{FF2B5EF4-FFF2-40B4-BE49-F238E27FC236}">
                <a16:creationId xmlns:a16="http://schemas.microsoft.com/office/drawing/2014/main" id="{C3A2740C-4769-FBA7-F9E9-BBA41664D26E}"/>
              </a:ext>
            </a:extLst>
          </p:cNvPr>
          <p:cNvPicPr>
            <a:picLocks noChangeAspect="1"/>
          </p:cNvPicPr>
          <p:nvPr/>
        </p:nvPicPr>
        <p:blipFill rotWithShape="1">
          <a:blip r:embed="rId5"/>
          <a:srcRect l="11202" t="15766" r="15660" b="18006"/>
          <a:stretch/>
        </p:blipFill>
        <p:spPr>
          <a:xfrm>
            <a:off x="4349287" y="3725691"/>
            <a:ext cx="2275727" cy="1496063"/>
          </a:xfrm>
          <a:prstGeom prst="rect">
            <a:avLst/>
          </a:prstGeom>
        </p:spPr>
      </p:pic>
      <p:grpSp>
        <p:nvGrpSpPr>
          <p:cNvPr id="22" name="Group 21">
            <a:extLst>
              <a:ext uri="{FF2B5EF4-FFF2-40B4-BE49-F238E27FC236}">
                <a16:creationId xmlns:a16="http://schemas.microsoft.com/office/drawing/2014/main" id="{7EFACE99-B6F6-2973-3650-A6ED3B912479}"/>
              </a:ext>
            </a:extLst>
          </p:cNvPr>
          <p:cNvGrpSpPr>
            <a:grpSpLocks noChangeAspect="1"/>
          </p:cNvGrpSpPr>
          <p:nvPr/>
        </p:nvGrpSpPr>
        <p:grpSpPr>
          <a:xfrm>
            <a:off x="6662871" y="5142857"/>
            <a:ext cx="2940476" cy="1636886"/>
            <a:chOff x="4435644" y="2422135"/>
            <a:chExt cx="3087630" cy="1718803"/>
          </a:xfrm>
        </p:grpSpPr>
        <p:pic>
          <p:nvPicPr>
            <p:cNvPr id="23" name="Picture 22">
              <a:extLst>
                <a:ext uri="{FF2B5EF4-FFF2-40B4-BE49-F238E27FC236}">
                  <a16:creationId xmlns:a16="http://schemas.microsoft.com/office/drawing/2014/main" id="{3F1A523A-B802-157B-83F6-30DDA919245A}"/>
                </a:ext>
              </a:extLst>
            </p:cNvPr>
            <p:cNvPicPr>
              <a:picLocks noChangeAspect="1"/>
            </p:cNvPicPr>
            <p:nvPr/>
          </p:nvPicPr>
          <p:blipFill rotWithShape="1">
            <a:blip r:embed="rId6">
              <a:extLst>
                <a:ext uri="{28A0092B-C50C-407E-A947-70E740481C1C}">
                  <a14:useLocalDpi xmlns:a14="http://schemas.microsoft.com/office/drawing/2010/main" val="0"/>
                </a:ext>
              </a:extLst>
            </a:blip>
            <a:srcRect t="22931" b="53474"/>
            <a:stretch/>
          </p:blipFill>
          <p:spPr>
            <a:xfrm>
              <a:off x="4435644" y="2422135"/>
              <a:ext cx="3087630" cy="1402440"/>
            </a:xfrm>
            <a:prstGeom prst="rect">
              <a:avLst/>
            </a:prstGeom>
          </p:spPr>
        </p:pic>
        <p:pic>
          <p:nvPicPr>
            <p:cNvPr id="24" name="Picture 23">
              <a:extLst>
                <a:ext uri="{FF2B5EF4-FFF2-40B4-BE49-F238E27FC236}">
                  <a16:creationId xmlns:a16="http://schemas.microsoft.com/office/drawing/2014/main" id="{FB961BB0-C3BE-DDD1-C55E-3A0705103FD0}"/>
                </a:ext>
              </a:extLst>
            </p:cNvPr>
            <p:cNvPicPr>
              <a:picLocks noChangeAspect="1"/>
            </p:cNvPicPr>
            <p:nvPr/>
          </p:nvPicPr>
          <p:blipFill rotWithShape="1">
            <a:blip r:embed="rId6">
              <a:extLst>
                <a:ext uri="{28A0092B-C50C-407E-A947-70E740481C1C}">
                  <a14:useLocalDpi xmlns:a14="http://schemas.microsoft.com/office/drawing/2010/main" val="0"/>
                </a:ext>
              </a:extLst>
            </a:blip>
            <a:srcRect l="12690" t="93514" b="302"/>
            <a:stretch/>
          </p:blipFill>
          <p:spPr>
            <a:xfrm>
              <a:off x="4827461" y="3773386"/>
              <a:ext cx="2695813" cy="367552"/>
            </a:xfrm>
            <a:prstGeom prst="rect">
              <a:avLst/>
            </a:prstGeom>
          </p:spPr>
        </p:pic>
      </p:grpSp>
      <p:sp>
        <p:nvSpPr>
          <p:cNvPr id="25" name="Rectangle 24">
            <a:extLst>
              <a:ext uri="{FF2B5EF4-FFF2-40B4-BE49-F238E27FC236}">
                <a16:creationId xmlns:a16="http://schemas.microsoft.com/office/drawing/2014/main" id="{BF863F4A-DF29-798A-4F30-143A3354417F}"/>
              </a:ext>
            </a:extLst>
          </p:cNvPr>
          <p:cNvSpPr/>
          <p:nvPr/>
        </p:nvSpPr>
        <p:spPr>
          <a:xfrm>
            <a:off x="7036014" y="2019300"/>
            <a:ext cx="3260998" cy="2321357"/>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EA59AD-A656-1C53-A065-52999685DEC8}"/>
              </a:ext>
            </a:extLst>
          </p:cNvPr>
          <p:cNvSpPr/>
          <p:nvPr/>
        </p:nvSpPr>
        <p:spPr>
          <a:xfrm>
            <a:off x="4349287" y="3725691"/>
            <a:ext cx="2313584" cy="149606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08E8D6-A881-E0A6-E5FA-07B5349C17BF}"/>
              </a:ext>
            </a:extLst>
          </p:cNvPr>
          <p:cNvSpPr/>
          <p:nvPr/>
        </p:nvSpPr>
        <p:spPr>
          <a:xfrm>
            <a:off x="6700728" y="5185549"/>
            <a:ext cx="2959283" cy="1582451"/>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C9A7729-2B72-2552-1A12-FBEB060FC02B}"/>
              </a:ext>
            </a:extLst>
          </p:cNvPr>
          <p:cNvSpPr>
            <a:spLocks noGrp="1"/>
          </p:cNvSpPr>
          <p:nvPr>
            <p:ph type="ftr" sz="quarter" idx="12"/>
          </p:nvPr>
        </p:nvSpPr>
        <p:spPr/>
        <p:txBody>
          <a:bodyPr/>
          <a:lstStyle/>
          <a:p>
            <a:r>
              <a:rPr lang="de-DE" dirty="0"/>
              <a:t>D.M. Kriete | HTPD | April 22, 2024</a:t>
            </a:r>
          </a:p>
        </p:txBody>
      </p:sp>
    </p:spTree>
    <p:extLst>
      <p:ext uri="{BB962C8B-B14F-4D97-AF65-F5344CB8AC3E}">
        <p14:creationId xmlns:p14="http://schemas.microsoft.com/office/powerpoint/2010/main" val="407388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sland_target_intersection_animation_EIM000+2520_Icc0000++">
            <a:hlinkClick r:id="" action="ppaction://media"/>
            <a:extLst>
              <a:ext uri="{FF2B5EF4-FFF2-40B4-BE49-F238E27FC236}">
                <a16:creationId xmlns:a16="http://schemas.microsoft.com/office/drawing/2014/main" id="{B75A0F07-9F8C-5897-8C99-0191F80E26F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218" r="25841"/>
          <a:stretch/>
        </p:blipFill>
        <p:spPr>
          <a:xfrm>
            <a:off x="8880996" y="3184343"/>
            <a:ext cx="2887016" cy="3553099"/>
          </a:xfrm>
          <a:prstGeom prst="rect">
            <a:avLst/>
          </a:prstGeom>
        </p:spPr>
      </p:pic>
      <p:sp>
        <p:nvSpPr>
          <p:cNvPr id="2" name="Title 1">
            <a:extLst>
              <a:ext uri="{FF2B5EF4-FFF2-40B4-BE49-F238E27FC236}">
                <a16:creationId xmlns:a16="http://schemas.microsoft.com/office/drawing/2014/main" id="{A7D9289C-238E-E3CD-2D15-7B3FDD2A4BAF}"/>
              </a:ext>
            </a:extLst>
          </p:cNvPr>
          <p:cNvSpPr>
            <a:spLocks noGrp="1"/>
          </p:cNvSpPr>
          <p:nvPr>
            <p:ph type="title"/>
          </p:nvPr>
        </p:nvSpPr>
        <p:spPr/>
        <p:txBody>
          <a:bodyPr/>
          <a:lstStyle/>
          <a:p>
            <a:r>
              <a:rPr lang="en-US" dirty="0"/>
              <a:t>Images of edge ion temperature provide crucial information for understanding stellarator divertor physics</a:t>
            </a:r>
          </a:p>
        </p:txBody>
      </p:sp>
      <p:sp>
        <p:nvSpPr>
          <p:cNvPr id="3" name="Footer Placeholder 2">
            <a:extLst>
              <a:ext uri="{FF2B5EF4-FFF2-40B4-BE49-F238E27FC236}">
                <a16:creationId xmlns:a16="http://schemas.microsoft.com/office/drawing/2014/main" id="{EAA15489-9DA2-E1B4-80E8-265E43E53BFB}"/>
              </a:ext>
            </a:extLst>
          </p:cNvPr>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3175E0A-E049-475D-5443-89009D3B28B0}"/>
                  </a:ext>
                </a:extLst>
              </p:cNvPr>
              <p:cNvSpPr>
                <a:spLocks noGrp="1"/>
              </p:cNvSpPr>
              <p:nvPr>
                <p:ph sz="quarter" idx="13"/>
              </p:nvPr>
            </p:nvSpPr>
            <p:spPr>
              <a:xfrm>
                <a:off x="672725" y="1337175"/>
                <a:ext cx="11054495" cy="1370947"/>
              </a:xfrm>
            </p:spPr>
            <p:txBody>
              <a:bodyPr>
                <a:normAutofit/>
              </a:bodyPr>
              <a:lstStyle/>
              <a:p>
                <a:r>
                  <a:rPr lang="en-US" dirty="0"/>
                  <a:t>Many key scrape-off layer (SOL) plasma parameters depend 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oMath>
                </a14:m>
                <a:endParaRPr lang="en-US" b="0" i="0"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𝑖</m:t>
                        </m:r>
                      </m:sub>
                    </m:sSub>
                  </m:oMath>
                </a14:m>
                <a:r>
                  <a:rPr lang="en-US" dirty="0"/>
                  <a:t> information is sparser than other parameters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oMath>
                </a14:m>
                <a:r>
                  <a:rPr lang="en-US" dirty="0"/>
                  <a:t>)</a:t>
                </a:r>
              </a:p>
              <a:p>
                <a:r>
                  <a:rPr lang="en-US" dirty="0"/>
                  <a:t>Stellarators SOLs are fully 3D → diagnostics with high spatial information are needed to fully characterize edge plasma</a:t>
                </a:r>
              </a:p>
            </p:txBody>
          </p:sp>
        </mc:Choice>
        <mc:Fallback xmlns="">
          <p:sp>
            <p:nvSpPr>
              <p:cNvPr id="4" name="Content Placeholder 3">
                <a:extLst>
                  <a:ext uri="{FF2B5EF4-FFF2-40B4-BE49-F238E27FC236}">
                    <a16:creationId xmlns:a16="http://schemas.microsoft.com/office/drawing/2014/main" id="{93175E0A-E049-475D-5443-89009D3B28B0}"/>
                  </a:ext>
                </a:extLst>
              </p:cNvPr>
              <p:cNvSpPr>
                <a:spLocks noGrp="1" noRot="1" noChangeAspect="1" noMove="1" noResize="1" noEditPoints="1" noAdjustHandles="1" noChangeArrowheads="1" noChangeShapeType="1" noTextEdit="1"/>
              </p:cNvSpPr>
              <p:nvPr>
                <p:ph sz="quarter" idx="13"/>
              </p:nvPr>
            </p:nvSpPr>
            <p:spPr>
              <a:xfrm>
                <a:off x="672725" y="1337175"/>
                <a:ext cx="11054495" cy="1370947"/>
              </a:xfrm>
              <a:blipFill>
                <a:blip r:embed="rId6"/>
                <a:stretch>
                  <a:fillRect l="-344" t="-2752" b="-1835"/>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1225062-F8D6-583D-265D-4A507CDE8225}"/>
              </a:ext>
            </a:extLst>
          </p:cNvPr>
          <p:cNvGrpSpPr/>
          <p:nvPr/>
        </p:nvGrpSpPr>
        <p:grpSpPr>
          <a:xfrm>
            <a:off x="478693" y="2844648"/>
            <a:ext cx="4554244" cy="3710282"/>
            <a:chOff x="478693" y="3057718"/>
            <a:chExt cx="4554244" cy="3710282"/>
          </a:xfrm>
        </p:grpSpPr>
        <p:sp>
          <p:nvSpPr>
            <p:cNvPr id="6" name="TextBox 5">
              <a:extLst>
                <a:ext uri="{FF2B5EF4-FFF2-40B4-BE49-F238E27FC236}">
                  <a16:creationId xmlns:a16="http://schemas.microsoft.com/office/drawing/2014/main" id="{4A60E627-3293-4EF1-E7F0-DE4C211F03A8}"/>
                </a:ext>
              </a:extLst>
            </p:cNvPr>
            <p:cNvSpPr txBox="1"/>
            <p:nvPr/>
          </p:nvSpPr>
          <p:spPr>
            <a:xfrm>
              <a:off x="478693" y="3057718"/>
              <a:ext cx="4554244" cy="646331"/>
            </a:xfrm>
            <a:prstGeom prst="rect">
              <a:avLst/>
            </a:prstGeom>
            <a:noFill/>
          </p:spPr>
          <p:txBody>
            <a:bodyPr wrap="square" rtlCol="0">
              <a:spAutoFit/>
            </a:bodyPr>
            <a:lstStyle/>
            <a:p>
              <a:pPr algn="ctr"/>
              <a:r>
                <a:rPr lang="en-US" b="1" dirty="0"/>
                <a:t>Physical sputtering yield strongly depends on divertor ion temperature</a:t>
              </a:r>
            </a:p>
          </p:txBody>
        </p:sp>
        <p:pic>
          <p:nvPicPr>
            <p:cNvPr id="5" name="Picture 4">
              <a:extLst>
                <a:ext uri="{FF2B5EF4-FFF2-40B4-BE49-F238E27FC236}">
                  <a16:creationId xmlns:a16="http://schemas.microsoft.com/office/drawing/2014/main" id="{58F30CBD-7A2E-2764-967B-BB2BCCEE8463}"/>
                </a:ext>
              </a:extLst>
            </p:cNvPr>
            <p:cNvPicPr>
              <a:picLocks noChangeAspect="1"/>
            </p:cNvPicPr>
            <p:nvPr/>
          </p:nvPicPr>
          <p:blipFill rotWithShape="1">
            <a:blip r:embed="rId7">
              <a:extLst>
                <a:ext uri="{28A0092B-C50C-407E-A947-70E740481C1C}">
                  <a14:useLocalDpi xmlns:a14="http://schemas.microsoft.com/office/drawing/2010/main" val="0"/>
                </a:ext>
              </a:extLst>
            </a:blip>
            <a:srcRect t="11289"/>
            <a:stretch/>
          </p:blipFill>
          <p:spPr>
            <a:xfrm>
              <a:off x="720216" y="3680417"/>
              <a:ext cx="4114800" cy="3087583"/>
            </a:xfrm>
            <a:prstGeom prst="rect">
              <a:avLst/>
            </a:prstGeom>
          </p:spPr>
        </p:pic>
      </p:grpSp>
      <p:sp>
        <p:nvSpPr>
          <p:cNvPr id="12" name="TextBox 11">
            <a:extLst>
              <a:ext uri="{FF2B5EF4-FFF2-40B4-BE49-F238E27FC236}">
                <a16:creationId xmlns:a16="http://schemas.microsoft.com/office/drawing/2014/main" id="{BF526ACF-EEC9-FC53-3DE9-C698DF49F104}"/>
              </a:ext>
            </a:extLst>
          </p:cNvPr>
          <p:cNvSpPr txBox="1"/>
          <p:nvPr/>
        </p:nvSpPr>
        <p:spPr>
          <a:xfrm>
            <a:off x="117314" y="6557805"/>
            <a:ext cx="3342966" cy="307777"/>
          </a:xfrm>
          <a:prstGeom prst="rect">
            <a:avLst/>
          </a:prstGeom>
          <a:noFill/>
        </p:spPr>
        <p:txBody>
          <a:bodyPr wrap="none" rtlCol="0">
            <a:spAutoFit/>
          </a:bodyPr>
          <a:lstStyle/>
          <a:p>
            <a:r>
              <a:rPr lang="de-DE" sz="1400" dirty="0"/>
              <a:t>P.C. Stangeby, PPFC </a:t>
            </a:r>
            <a:r>
              <a:rPr lang="de-DE" sz="1400" b="1" dirty="0"/>
              <a:t>60 </a:t>
            </a:r>
            <a:r>
              <a:rPr lang="de-DE" sz="1400" dirty="0"/>
              <a:t>044022 (2018)</a:t>
            </a:r>
            <a:endParaRPr lang="en-US" sz="1400" dirty="0"/>
          </a:p>
        </p:txBody>
      </p:sp>
      <p:sp>
        <p:nvSpPr>
          <p:cNvPr id="7" name="Slide Number Placeholder 6">
            <a:extLst>
              <a:ext uri="{FF2B5EF4-FFF2-40B4-BE49-F238E27FC236}">
                <a16:creationId xmlns:a16="http://schemas.microsoft.com/office/drawing/2014/main" id="{EA82469F-8A8D-2FF9-9ED2-0384533ED35E}"/>
              </a:ext>
            </a:extLst>
          </p:cNvPr>
          <p:cNvSpPr>
            <a:spLocks noGrp="1"/>
          </p:cNvSpPr>
          <p:nvPr>
            <p:ph type="sldNum" sz="quarter" idx="11"/>
          </p:nvPr>
        </p:nvSpPr>
        <p:spPr/>
        <p:txBody>
          <a:bodyPr/>
          <a:lstStyle/>
          <a:p>
            <a:fld id="{7CAF8605-79AF-49D8-801C-80CE61886099}" type="slidenum">
              <a:rPr lang="de-DE" smtClean="0"/>
              <a:pPr/>
              <a:t>5</a:t>
            </a:fld>
            <a:endParaRPr lang="de-DE"/>
          </a:p>
        </p:txBody>
      </p:sp>
      <p:grpSp>
        <p:nvGrpSpPr>
          <p:cNvPr id="9" name="Group 8">
            <a:extLst>
              <a:ext uri="{FF2B5EF4-FFF2-40B4-BE49-F238E27FC236}">
                <a16:creationId xmlns:a16="http://schemas.microsoft.com/office/drawing/2014/main" id="{6131D8C6-A7F9-A14F-A237-7843521AE18C}"/>
              </a:ext>
            </a:extLst>
          </p:cNvPr>
          <p:cNvGrpSpPr/>
          <p:nvPr/>
        </p:nvGrpSpPr>
        <p:grpSpPr>
          <a:xfrm>
            <a:off x="4909578" y="3234145"/>
            <a:ext cx="3896856" cy="2449129"/>
            <a:chOff x="4909578" y="3234145"/>
            <a:chExt cx="3896856" cy="2449129"/>
          </a:xfrm>
        </p:grpSpPr>
        <p:pic>
          <p:nvPicPr>
            <p:cNvPr id="15" name="Picture 14" descr="A picture containing colorful, sunglasses, kite, collar&#10;&#10;Description automatically generated">
              <a:extLst>
                <a:ext uri="{FF2B5EF4-FFF2-40B4-BE49-F238E27FC236}">
                  <a16:creationId xmlns:a16="http://schemas.microsoft.com/office/drawing/2014/main" id="{B4A9979C-2B08-4A8B-95D7-8B8DEDCEAFB9}"/>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4909578" y="3234145"/>
              <a:ext cx="3896856" cy="2264463"/>
            </a:xfrm>
            <a:prstGeom prst="rect">
              <a:avLst/>
            </a:prstGeom>
          </p:spPr>
        </p:pic>
        <p:cxnSp>
          <p:nvCxnSpPr>
            <p:cNvPr id="18" name="Straight Connector 17">
              <a:extLst>
                <a:ext uri="{FF2B5EF4-FFF2-40B4-BE49-F238E27FC236}">
                  <a16:creationId xmlns:a16="http://schemas.microsoft.com/office/drawing/2014/main" id="{C12767DD-24DB-C012-0500-D9DD7F02B11E}"/>
                </a:ext>
              </a:extLst>
            </p:cNvPr>
            <p:cNvCxnSpPr>
              <a:cxnSpLocks/>
            </p:cNvCxnSpPr>
            <p:nvPr/>
          </p:nvCxnSpPr>
          <p:spPr>
            <a:xfrm flipH="1">
              <a:off x="5539667" y="4990089"/>
              <a:ext cx="195308" cy="30184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A277607-422F-20C4-E8FF-09E2D00E3ACB}"/>
                </a:ext>
              </a:extLst>
            </p:cNvPr>
            <p:cNvSpPr txBox="1"/>
            <p:nvPr/>
          </p:nvSpPr>
          <p:spPr>
            <a:xfrm>
              <a:off x="5309282" y="5266344"/>
              <a:ext cx="405880" cy="369332"/>
            </a:xfrm>
            <a:prstGeom prst="rect">
              <a:avLst/>
            </a:prstGeom>
            <a:noFill/>
          </p:spPr>
          <p:txBody>
            <a:bodyPr wrap="none" rtlCol="0">
              <a:spAutoFit/>
            </a:bodyPr>
            <a:lstStyle/>
            <a:p>
              <a:r>
                <a:rPr lang="en-US" dirty="0"/>
                <a:t>0°</a:t>
              </a:r>
            </a:p>
          </p:txBody>
        </p:sp>
        <p:sp>
          <p:nvSpPr>
            <p:cNvPr id="23" name="TextBox 22">
              <a:extLst>
                <a:ext uri="{FF2B5EF4-FFF2-40B4-BE49-F238E27FC236}">
                  <a16:creationId xmlns:a16="http://schemas.microsoft.com/office/drawing/2014/main" id="{0CF75993-6C17-3A04-7253-92B7CD5C19C5}"/>
                </a:ext>
              </a:extLst>
            </p:cNvPr>
            <p:cNvSpPr txBox="1"/>
            <p:nvPr/>
          </p:nvSpPr>
          <p:spPr>
            <a:xfrm>
              <a:off x="7886339" y="5313942"/>
              <a:ext cx="534121" cy="369332"/>
            </a:xfrm>
            <a:prstGeom prst="rect">
              <a:avLst/>
            </a:prstGeom>
            <a:noFill/>
          </p:spPr>
          <p:txBody>
            <a:bodyPr wrap="none" rtlCol="0">
              <a:spAutoFit/>
            </a:bodyPr>
            <a:lstStyle/>
            <a:p>
              <a:r>
                <a:rPr lang="en-US" dirty="0"/>
                <a:t>72°</a:t>
              </a:r>
            </a:p>
          </p:txBody>
        </p:sp>
        <p:cxnSp>
          <p:nvCxnSpPr>
            <p:cNvPr id="24" name="Straight Connector 23">
              <a:extLst>
                <a:ext uri="{FF2B5EF4-FFF2-40B4-BE49-F238E27FC236}">
                  <a16:creationId xmlns:a16="http://schemas.microsoft.com/office/drawing/2014/main" id="{159D9B47-BFD0-5290-89D6-93E725B84E7C}"/>
                </a:ext>
              </a:extLst>
            </p:cNvPr>
            <p:cNvCxnSpPr>
              <a:cxnSpLocks/>
            </p:cNvCxnSpPr>
            <p:nvPr/>
          </p:nvCxnSpPr>
          <p:spPr>
            <a:xfrm>
              <a:off x="7804411" y="5073287"/>
              <a:ext cx="229880" cy="30184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2F9763A1-D8EC-4B14-5A7C-AAB57CE02BAC}"/>
              </a:ext>
            </a:extLst>
          </p:cNvPr>
          <p:cNvSpPr txBox="1"/>
          <p:nvPr/>
        </p:nvSpPr>
        <p:spPr>
          <a:xfrm>
            <a:off x="5606603" y="2697645"/>
            <a:ext cx="4554244" cy="646331"/>
          </a:xfrm>
          <a:prstGeom prst="rect">
            <a:avLst/>
          </a:prstGeom>
          <a:noFill/>
        </p:spPr>
        <p:txBody>
          <a:bodyPr wrap="square" rtlCol="0">
            <a:spAutoFit/>
          </a:bodyPr>
          <a:lstStyle/>
          <a:p>
            <a:pPr algn="ctr"/>
            <a:r>
              <a:rPr lang="en-US" b="1" dirty="0"/>
              <a:t>W7-X SOL consists of magnetic islands intersected by divertor targets</a:t>
            </a:r>
          </a:p>
        </p:txBody>
      </p:sp>
    </p:spTree>
    <p:extLst>
      <p:ext uri="{BB962C8B-B14F-4D97-AF65-F5344CB8AC3E}">
        <p14:creationId xmlns:p14="http://schemas.microsoft.com/office/powerpoint/2010/main" val="371604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6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7"/>
                </p:tgtEl>
              </p:cMediaNode>
            </p:vide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7"/>
                                        </p:tgtEl>
                                      </p:cBhvr>
                                    </p:cmd>
                                  </p:childTnLst>
                                </p:cTn>
                              </p:par>
                            </p:childTnLst>
                          </p:cTn>
                        </p:par>
                      </p:childTnLst>
                    </p:cTn>
                  </p:par>
                </p:childTnLst>
              </p:cTn>
              <p:nextCondLst>
                <p:cond evt="onClick" delay="0">
                  <p:tgtEl>
                    <p:spTgt spid="27"/>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181016_037_AEQ21_intensity_velocity">
            <a:hlinkClick r:id="" action="ppaction://media"/>
            <a:extLst>
              <a:ext uri="{FF2B5EF4-FFF2-40B4-BE49-F238E27FC236}">
                <a16:creationId xmlns:a16="http://schemas.microsoft.com/office/drawing/2014/main" id="{5F284EAA-5FDC-0702-2603-5DD553341A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16366"/>
            <a:ext cx="12192000" cy="4572000"/>
          </a:xfrm>
          <a:prstGeom prst="rect">
            <a:avLst/>
          </a:prstGeom>
        </p:spPr>
      </p:pic>
      <p:sp>
        <p:nvSpPr>
          <p:cNvPr id="2" name="Title 1">
            <a:extLst>
              <a:ext uri="{FF2B5EF4-FFF2-40B4-BE49-F238E27FC236}">
                <a16:creationId xmlns:a16="http://schemas.microsoft.com/office/drawing/2014/main" id="{28D40311-F127-BE80-62B5-7EE71F45CBC7}"/>
              </a:ext>
            </a:extLst>
          </p:cNvPr>
          <p:cNvSpPr>
            <a:spLocks noGrp="1"/>
          </p:cNvSpPr>
          <p:nvPr>
            <p:ph type="title"/>
          </p:nvPr>
        </p:nvSpPr>
        <p:spPr/>
        <p:txBody>
          <a:bodyPr/>
          <a:lstStyle/>
          <a:p>
            <a:r>
              <a:rPr lang="en-US" dirty="0"/>
              <a:t>Coherence imaging spectroscopy is an established diagnostic for impurity emission and velocity measurements</a:t>
            </a:r>
          </a:p>
        </p:txBody>
      </p:sp>
      <p:sp>
        <p:nvSpPr>
          <p:cNvPr id="3" name="Footer Placeholder 2">
            <a:extLst>
              <a:ext uri="{FF2B5EF4-FFF2-40B4-BE49-F238E27FC236}">
                <a16:creationId xmlns:a16="http://schemas.microsoft.com/office/drawing/2014/main" id="{6251FC86-3076-A8C8-6F11-630681DEA0B7}"/>
              </a:ext>
            </a:extLst>
          </p:cNvPr>
          <p:cNvSpPr>
            <a:spLocks noGrp="1"/>
          </p:cNvSpPr>
          <p:nvPr>
            <p:ph type="ftr" sz="quarter" idx="12"/>
          </p:nvPr>
        </p:nvSpPr>
        <p:spPr/>
        <p:txBody>
          <a:bodyPr/>
          <a:lstStyle/>
          <a:p>
            <a:r>
              <a:rPr lang="de-DE"/>
              <a:t>D.M. Kriete | HTPD | April 22, 2024</a:t>
            </a:r>
            <a:endParaRPr lang="de-DE" dirty="0"/>
          </a:p>
        </p:txBody>
      </p:sp>
      <p:sp>
        <p:nvSpPr>
          <p:cNvPr id="4" name="Content Placeholder 3">
            <a:extLst>
              <a:ext uri="{FF2B5EF4-FFF2-40B4-BE49-F238E27FC236}">
                <a16:creationId xmlns:a16="http://schemas.microsoft.com/office/drawing/2014/main" id="{E2D5D2D8-7B2B-10AE-775F-B6D29FB0BDDE}"/>
              </a:ext>
            </a:extLst>
          </p:cNvPr>
          <p:cNvSpPr>
            <a:spLocks noGrp="1"/>
          </p:cNvSpPr>
          <p:nvPr>
            <p:ph sz="quarter" idx="13"/>
          </p:nvPr>
        </p:nvSpPr>
        <p:spPr>
          <a:xfrm>
            <a:off x="124558" y="5334615"/>
            <a:ext cx="10837863" cy="1364293"/>
          </a:xfrm>
        </p:spPr>
        <p:txBody>
          <a:bodyPr/>
          <a:lstStyle/>
          <a:p>
            <a:r>
              <a:rPr lang="en-US" dirty="0"/>
              <a:t>Coherence imaging spectrometer (CIS) compared to dispersive spectrometer:</a:t>
            </a:r>
          </a:p>
          <a:p>
            <a:pPr lvl="1"/>
            <a:r>
              <a:rPr lang="en-US" dirty="0"/>
              <a:t>CIS obtains substantially more spatial information</a:t>
            </a:r>
          </a:p>
          <a:p>
            <a:pPr lvl="1"/>
            <a:r>
              <a:rPr lang="en-US" dirty="0"/>
              <a:t>CIS has ~100x higher optical throughput (no slit required)</a:t>
            </a:r>
          </a:p>
          <a:p>
            <a:pPr lvl="1"/>
            <a:r>
              <a:rPr lang="en-US" dirty="0"/>
              <a:t>CIS collects substantially less spectral information </a:t>
            </a:r>
            <a:r>
              <a:rPr lang="de-DE" dirty="0"/>
              <a:t>→ requires isolated spectral line</a:t>
            </a:r>
            <a:endParaRPr lang="en-US" dirty="0"/>
          </a:p>
        </p:txBody>
      </p:sp>
      <p:sp>
        <p:nvSpPr>
          <p:cNvPr id="6" name="Slide Number Placeholder 5">
            <a:extLst>
              <a:ext uri="{FF2B5EF4-FFF2-40B4-BE49-F238E27FC236}">
                <a16:creationId xmlns:a16="http://schemas.microsoft.com/office/drawing/2014/main" id="{624BAF2A-46DB-618A-3E0D-AAB00239564F}"/>
              </a:ext>
            </a:extLst>
          </p:cNvPr>
          <p:cNvSpPr>
            <a:spLocks noGrp="1"/>
          </p:cNvSpPr>
          <p:nvPr>
            <p:ph type="sldNum" sz="quarter" idx="11"/>
          </p:nvPr>
        </p:nvSpPr>
        <p:spPr/>
        <p:txBody>
          <a:bodyPr/>
          <a:lstStyle/>
          <a:p>
            <a:fld id="{7CAF8605-79AF-49D8-801C-80CE61886099}" type="slidenum">
              <a:rPr lang="de-DE" smtClean="0"/>
              <a:pPr/>
              <a:t>6</a:t>
            </a:fld>
            <a:endParaRPr lang="de-DE"/>
          </a:p>
        </p:txBody>
      </p:sp>
      <p:sp>
        <p:nvSpPr>
          <p:cNvPr id="5" name="TextBox 4">
            <a:extLst>
              <a:ext uri="{FF2B5EF4-FFF2-40B4-BE49-F238E27FC236}">
                <a16:creationId xmlns:a16="http://schemas.microsoft.com/office/drawing/2014/main" id="{4DAF127A-EDA0-755B-0C61-1448D99A0A3F}"/>
              </a:ext>
            </a:extLst>
          </p:cNvPr>
          <p:cNvSpPr txBox="1"/>
          <p:nvPr/>
        </p:nvSpPr>
        <p:spPr>
          <a:xfrm>
            <a:off x="9083976" y="5380589"/>
            <a:ext cx="3141758" cy="307777"/>
          </a:xfrm>
          <a:prstGeom prst="rect">
            <a:avLst/>
          </a:prstGeom>
          <a:noFill/>
        </p:spPr>
        <p:txBody>
          <a:bodyPr wrap="none" rtlCol="0">
            <a:spAutoFit/>
          </a:bodyPr>
          <a:lstStyle/>
          <a:p>
            <a:r>
              <a:rPr lang="en-US" sz="1400" dirty="0"/>
              <a:t>V. </a:t>
            </a:r>
            <a:r>
              <a:rPr lang="en-US" sz="1400" dirty="0" err="1"/>
              <a:t>Perseo</a:t>
            </a:r>
            <a:r>
              <a:rPr lang="en-US" sz="1400" dirty="0"/>
              <a:t> et al, NF </a:t>
            </a:r>
            <a:r>
              <a:rPr lang="en-US" sz="1400" b="1" dirty="0"/>
              <a:t>59</a:t>
            </a:r>
            <a:r>
              <a:rPr lang="en-US" sz="1400" dirty="0"/>
              <a:t> 124003 (2019)</a:t>
            </a:r>
          </a:p>
        </p:txBody>
      </p:sp>
    </p:spTree>
    <p:extLst>
      <p:ext uri="{BB962C8B-B14F-4D97-AF65-F5344CB8AC3E}">
        <p14:creationId xmlns:p14="http://schemas.microsoft.com/office/powerpoint/2010/main" val="27375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2FF0805-BB13-7049-C74C-99F9D01EBA45}"/>
              </a:ext>
            </a:extLst>
          </p:cNvPr>
          <p:cNvPicPr>
            <a:picLocks noChangeAspect="1"/>
          </p:cNvPicPr>
          <p:nvPr/>
        </p:nvPicPr>
        <p:blipFill rotWithShape="1">
          <a:blip r:embed="rId2"/>
          <a:srcRect t="54105" b="-182"/>
          <a:stretch/>
        </p:blipFill>
        <p:spPr>
          <a:xfrm>
            <a:off x="7498080" y="4242824"/>
            <a:ext cx="4600252" cy="2390734"/>
          </a:xfrm>
          <a:prstGeom prst="rect">
            <a:avLst/>
          </a:prstGeom>
        </p:spPr>
      </p:pic>
      <p:grpSp>
        <p:nvGrpSpPr>
          <p:cNvPr id="29" name="Group 28"/>
          <p:cNvGrpSpPr>
            <a:grpSpLocks noChangeAspect="1"/>
          </p:cNvGrpSpPr>
          <p:nvPr/>
        </p:nvGrpSpPr>
        <p:grpSpPr bwMode="auto">
          <a:xfrm>
            <a:off x="435006" y="4375551"/>
            <a:ext cx="3168390" cy="2258007"/>
            <a:chOff x="5061098" y="4485839"/>
            <a:chExt cx="2778297" cy="1980000"/>
          </a:xfrm>
        </p:grpSpPr>
        <p:pic>
          <p:nvPicPr>
            <p:cNvPr id="30" name="Graphic 30"/>
            <p:cNvPicPr>
              <a:picLocks noChangeAspect="1"/>
            </p:cNvPicPr>
            <p:nvPr/>
          </p:nvPicPr>
          <p:blipFill>
            <a:blip r:embed="rId3"/>
            <a:srcRect l="3850" r="6831"/>
            <a:stretch/>
          </p:blipFill>
          <p:spPr bwMode="auto">
            <a:xfrm>
              <a:off x="5061098" y="4485839"/>
              <a:ext cx="2311401" cy="1980000"/>
            </a:xfrm>
            <a:prstGeom prst="rect">
              <a:avLst/>
            </a:prstGeom>
          </p:spPr>
        </p:pic>
        <p:pic>
          <p:nvPicPr>
            <p:cNvPr id="31" name="Picture 30" descr="Schematic&#10;&#10;Description automatically generated with medium confidence"/>
            <p:cNvPicPr>
              <a:picLocks noChangeAspect="1"/>
            </p:cNvPicPr>
            <p:nvPr/>
          </p:nvPicPr>
          <p:blipFill>
            <a:blip r:embed="rId4"/>
            <a:stretch/>
          </p:blipFill>
          <p:spPr bwMode="auto">
            <a:xfrm>
              <a:off x="7416368" y="4485839"/>
              <a:ext cx="423027" cy="1980000"/>
            </a:xfrm>
            <a:prstGeom prst="rect">
              <a:avLst/>
            </a:prstGeom>
          </p:spPr>
        </p:pic>
      </p:grpSp>
      <p:sp>
        <p:nvSpPr>
          <p:cNvPr id="2" name="Title 1">
            <a:extLst>
              <a:ext uri="{FF2B5EF4-FFF2-40B4-BE49-F238E27FC236}">
                <a16:creationId xmlns:a16="http://schemas.microsoft.com/office/drawing/2014/main" id="{ED652C71-46C8-4942-85EB-FD69105BEE57}"/>
              </a:ext>
            </a:extLst>
          </p:cNvPr>
          <p:cNvSpPr>
            <a:spLocks noGrp="1"/>
          </p:cNvSpPr>
          <p:nvPr>
            <p:ph type="title"/>
          </p:nvPr>
        </p:nvSpPr>
        <p:spPr/>
        <p:txBody>
          <a:bodyPr>
            <a:noAutofit/>
          </a:bodyPr>
          <a:lstStyle/>
          <a:p>
            <a:r>
              <a:rPr lang="en-US" dirty="0"/>
              <a:t>CIS encodes Doppler information from spectral emission lines into a spatial interference pattern</a:t>
            </a:r>
          </a:p>
        </p:txBody>
      </p:sp>
      <p:pic>
        <p:nvPicPr>
          <p:cNvPr id="4" name="Picture 3">
            <a:extLst>
              <a:ext uri="{FF2B5EF4-FFF2-40B4-BE49-F238E27FC236}">
                <a16:creationId xmlns:a16="http://schemas.microsoft.com/office/drawing/2014/main" id="{915DCDF0-158C-4E86-87E4-7270331AAB1A}"/>
              </a:ext>
            </a:extLst>
          </p:cNvPr>
          <p:cNvPicPr>
            <a:picLocks noChangeAspect="1"/>
          </p:cNvPicPr>
          <p:nvPr/>
        </p:nvPicPr>
        <p:blipFill rotWithShape="1">
          <a:blip r:embed="rId2"/>
          <a:srcRect t="-1" b="50972"/>
          <a:stretch/>
        </p:blipFill>
        <p:spPr>
          <a:xfrm>
            <a:off x="7498080" y="1435608"/>
            <a:ext cx="4600252" cy="254387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D6056C-E0A5-437B-95D2-505CFCE9C7DB}"/>
                  </a:ext>
                </a:extLst>
              </p:cNvPr>
              <p:cNvSpPr txBox="1"/>
              <p:nvPr/>
            </p:nvSpPr>
            <p:spPr>
              <a:xfrm>
                <a:off x="4406911" y="1453116"/>
                <a:ext cx="3151572" cy="2327368"/>
              </a:xfrm>
              <a:prstGeom prst="rect">
                <a:avLst/>
              </a:prstGeom>
              <a:noFill/>
            </p:spPr>
            <p:txBody>
              <a:bodyPr wrap="square" rtlCol="0">
                <a:spAutoFit/>
              </a:bodyPr>
              <a:lstStyle/>
              <a:p>
                <a:pPr algn="ctr"/>
                <a:r>
                  <a:rPr lang="en-US" b="1" kern="600" spc="40" dirty="0"/>
                  <a:t>Doppler shift</a:t>
                </a:r>
                <a:endParaRPr lang="en-US" kern="600" spc="40" dirty="0"/>
              </a:p>
              <a:p>
                <a:pPr algn="ctr"/>
                <a:r>
                  <a:rPr lang="en-US" kern="600" spc="40" dirty="0"/>
                  <a:t>Ion velocity shifts wavelength of the emission line, resulting in a shift of the interference pattern</a:t>
                </a:r>
              </a:p>
              <a:p>
                <a:pPr algn="ctr"/>
                <a:endParaRPr lang="en-US" kern="600" spc="40" dirty="0"/>
              </a:p>
              <a:p>
                <a:pPr algn="ctr"/>
                <a14:m>
                  <m:oMathPara xmlns:m="http://schemas.openxmlformats.org/officeDocument/2006/math">
                    <m:oMathParaPr>
                      <m:jc m:val="centerGroup"/>
                    </m:oMathParaPr>
                    <m:oMath xmlns:m="http://schemas.openxmlformats.org/officeDocument/2006/math">
                      <m:f>
                        <m:fPr>
                          <m:ctrlPr>
                            <a:rPr lang="en-US" i="1" kern="600" spc="40" smtClean="0">
                              <a:latin typeface="Cambria Math" panose="02040503050406030204" pitchFamily="18" charset="0"/>
                            </a:rPr>
                          </m:ctrlPr>
                        </m:fPr>
                        <m:num>
                          <m:r>
                            <a:rPr lang="en-US" i="1" kern="600" spc="40" smtClean="0">
                              <a:latin typeface="Cambria Math" panose="02040503050406030204" pitchFamily="18" charset="0"/>
                              <a:ea typeface="Cambria Math" panose="02040503050406030204" pitchFamily="18" charset="0"/>
                            </a:rPr>
                            <m:t>∆</m:t>
                          </m:r>
                          <m:r>
                            <a:rPr lang="en-US" i="1" kern="600" spc="40" smtClean="0">
                              <a:latin typeface="Cambria Math" panose="02040503050406030204" pitchFamily="18" charset="0"/>
                              <a:ea typeface="Cambria Math" panose="02040503050406030204" pitchFamily="18" charset="0"/>
                            </a:rPr>
                            <m:t>𝜆</m:t>
                          </m:r>
                        </m:num>
                        <m:den>
                          <m:sSub>
                            <m:sSubPr>
                              <m:ctrlPr>
                                <a:rPr lang="en-US" i="1" kern="600" spc="40" smtClean="0">
                                  <a:latin typeface="Cambria Math" panose="02040503050406030204" pitchFamily="18" charset="0"/>
                                </a:rPr>
                              </m:ctrlPr>
                            </m:sSubPr>
                            <m:e>
                              <m:r>
                                <a:rPr lang="en-US" i="1" kern="600" spc="40" smtClean="0">
                                  <a:latin typeface="Cambria Math" panose="02040503050406030204" pitchFamily="18" charset="0"/>
                                  <a:ea typeface="Cambria Math" panose="02040503050406030204" pitchFamily="18" charset="0"/>
                                </a:rPr>
                                <m:t>𝜆</m:t>
                              </m:r>
                            </m:e>
                            <m:sub>
                              <m:r>
                                <a:rPr lang="en-US" b="0" i="1" kern="600" spc="40" smtClean="0">
                                  <a:latin typeface="Cambria Math" panose="02040503050406030204" pitchFamily="18" charset="0"/>
                                </a:rPr>
                                <m:t>0</m:t>
                              </m:r>
                            </m:sub>
                          </m:sSub>
                        </m:den>
                      </m:f>
                      <m:r>
                        <a:rPr lang="en-US" b="0" i="1" kern="600" spc="40" smtClean="0">
                          <a:latin typeface="Cambria Math" panose="02040503050406030204" pitchFamily="18" charset="0"/>
                        </a:rPr>
                        <m:t>=</m:t>
                      </m:r>
                      <m:f>
                        <m:fPr>
                          <m:ctrlPr>
                            <a:rPr lang="en-US" b="0" i="1" kern="600" spc="40" smtClean="0">
                              <a:latin typeface="Cambria Math" panose="02040503050406030204" pitchFamily="18" charset="0"/>
                            </a:rPr>
                          </m:ctrlPr>
                        </m:fPr>
                        <m:num>
                          <m:sSub>
                            <m:sSubPr>
                              <m:ctrlPr>
                                <a:rPr lang="en-US" b="0" i="1" kern="600" spc="40" smtClean="0">
                                  <a:latin typeface="Cambria Math" panose="02040503050406030204" pitchFamily="18" charset="0"/>
                                </a:rPr>
                              </m:ctrlPr>
                            </m:sSubPr>
                            <m:e>
                              <m:r>
                                <a:rPr lang="en-US" b="0" i="1" kern="600" spc="40" smtClean="0">
                                  <a:latin typeface="Cambria Math" panose="02040503050406030204" pitchFamily="18" charset="0"/>
                                </a:rPr>
                                <m:t>𝑣</m:t>
                              </m:r>
                            </m:e>
                            <m:sub>
                              <m:r>
                                <a:rPr lang="en-US" b="0" i="1" kern="600" spc="40" smtClean="0">
                                  <a:latin typeface="Cambria Math" panose="02040503050406030204" pitchFamily="18" charset="0"/>
                                </a:rPr>
                                <m:t>𝑖</m:t>
                              </m:r>
                            </m:sub>
                          </m:sSub>
                        </m:num>
                        <m:den>
                          <m:r>
                            <a:rPr lang="en-US" b="0" i="1" kern="600" spc="40" smtClean="0">
                              <a:latin typeface="Cambria Math" panose="02040503050406030204" pitchFamily="18" charset="0"/>
                            </a:rPr>
                            <m:t>𝑐</m:t>
                          </m:r>
                        </m:den>
                      </m:f>
                    </m:oMath>
                  </m:oMathPara>
                </a14:m>
                <a:endParaRPr lang="en-US" kern="600" spc="40" dirty="0"/>
              </a:p>
            </p:txBody>
          </p:sp>
        </mc:Choice>
        <mc:Fallback xmlns="">
          <p:sp>
            <p:nvSpPr>
              <p:cNvPr id="5" name="TextBox 4">
                <a:extLst>
                  <a:ext uri="{FF2B5EF4-FFF2-40B4-BE49-F238E27FC236}">
                    <a16:creationId xmlns:a16="http://schemas.microsoft.com/office/drawing/2014/main" id="{0ED6056C-E0A5-437B-95D2-505CFCE9C7DB}"/>
                  </a:ext>
                </a:extLst>
              </p:cNvPr>
              <p:cNvSpPr txBox="1">
                <a:spLocks noRot="1" noChangeAspect="1" noMove="1" noResize="1" noEditPoints="1" noAdjustHandles="1" noChangeArrowheads="1" noChangeShapeType="1" noTextEdit="1"/>
              </p:cNvSpPr>
              <p:nvPr/>
            </p:nvSpPr>
            <p:spPr>
              <a:xfrm>
                <a:off x="4406911" y="1453116"/>
                <a:ext cx="3151572" cy="2327368"/>
              </a:xfrm>
              <a:prstGeom prst="rect">
                <a:avLst/>
              </a:prstGeom>
              <a:blipFill>
                <a:blip r:embed="rId5"/>
                <a:stretch>
                  <a:fillRect l="-774" t="-1309" r="-212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E3AE33F-675F-4BB7-8719-23796424E19E}"/>
                  </a:ext>
                </a:extLst>
              </p:cNvPr>
              <p:cNvSpPr txBox="1"/>
              <p:nvPr/>
            </p:nvSpPr>
            <p:spPr>
              <a:xfrm>
                <a:off x="10897299" y="1453116"/>
                <a:ext cx="499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𝜆</m:t>
                      </m:r>
                    </m:oMath>
                  </m:oMathPara>
                </a14:m>
                <a:endParaRPr lang="en-US" dirty="0"/>
              </a:p>
            </p:txBody>
          </p:sp>
        </mc:Choice>
        <mc:Fallback xmlns="">
          <p:sp>
            <p:nvSpPr>
              <p:cNvPr id="7" name="TextBox 6">
                <a:extLst>
                  <a:ext uri="{FF2B5EF4-FFF2-40B4-BE49-F238E27FC236}">
                    <a16:creationId xmlns:a16="http://schemas.microsoft.com/office/drawing/2014/main" id="{8E3AE33F-675F-4BB7-8719-23796424E19E}"/>
                  </a:ext>
                </a:extLst>
              </p:cNvPr>
              <p:cNvSpPr txBox="1">
                <a:spLocks noRot="1" noChangeAspect="1" noMove="1" noResize="1" noEditPoints="1" noAdjustHandles="1" noChangeArrowheads="1" noChangeShapeType="1" noTextEdit="1"/>
              </p:cNvSpPr>
              <p:nvPr/>
            </p:nvSpPr>
            <p:spPr>
              <a:xfrm>
                <a:off x="10897299" y="1453116"/>
                <a:ext cx="499624" cy="369332"/>
              </a:xfrm>
              <a:prstGeom prst="rect">
                <a:avLst/>
              </a:prstGeom>
              <a:blipFill>
                <a:blip r:embed="rId6"/>
                <a:stretch>
                  <a:fillRect/>
                </a:stretch>
              </a:blipFill>
            </p:spPr>
            <p:txBody>
              <a:bodyPr/>
              <a:lstStyle/>
              <a:p>
                <a:r>
                  <a:rPr lang="de-DE">
                    <a:noFill/>
                  </a:rPr>
                  <a:t> </a:t>
                </a:r>
              </a:p>
            </p:txBody>
          </p:sp>
        </mc:Fallback>
      </mc:AlternateContent>
      <p:cxnSp>
        <p:nvCxnSpPr>
          <p:cNvPr id="8" name="Straight Arrow Connector 7">
            <a:extLst>
              <a:ext uri="{FF2B5EF4-FFF2-40B4-BE49-F238E27FC236}">
                <a16:creationId xmlns:a16="http://schemas.microsoft.com/office/drawing/2014/main" id="{503941A7-20E0-4411-873A-85B0DCD309F2}"/>
              </a:ext>
            </a:extLst>
          </p:cNvPr>
          <p:cNvCxnSpPr>
            <a:cxnSpLocks/>
          </p:cNvCxnSpPr>
          <p:nvPr/>
        </p:nvCxnSpPr>
        <p:spPr>
          <a:xfrm>
            <a:off x="10981190" y="1470110"/>
            <a:ext cx="415733" cy="0"/>
          </a:xfrm>
          <a:prstGeom prst="straightConnector1">
            <a:avLst/>
          </a:prstGeom>
          <a:ln w="381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7B98A5-442D-4866-832C-D5E90EA56FD7}"/>
                  </a:ext>
                </a:extLst>
              </p:cNvPr>
              <p:cNvSpPr txBox="1"/>
              <p:nvPr/>
            </p:nvSpPr>
            <p:spPr>
              <a:xfrm>
                <a:off x="8836301" y="1897948"/>
                <a:ext cx="4651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oMath>
                  </m:oMathPara>
                </a14:m>
                <a:endParaRPr lang="en-US" dirty="0"/>
              </a:p>
            </p:txBody>
          </p:sp>
        </mc:Choice>
        <mc:Fallback xmlns="">
          <p:sp>
            <p:nvSpPr>
              <p:cNvPr id="9" name="TextBox 8">
                <a:extLst>
                  <a:ext uri="{FF2B5EF4-FFF2-40B4-BE49-F238E27FC236}">
                    <a16:creationId xmlns:a16="http://schemas.microsoft.com/office/drawing/2014/main" id="{DA7B98A5-442D-4866-832C-D5E90EA56FD7}"/>
                  </a:ext>
                </a:extLst>
              </p:cNvPr>
              <p:cNvSpPr txBox="1">
                <a:spLocks noRot="1" noChangeAspect="1" noMove="1" noResize="1" noEditPoints="1" noAdjustHandles="1" noChangeArrowheads="1" noChangeShapeType="1" noTextEdit="1"/>
              </p:cNvSpPr>
              <p:nvPr/>
            </p:nvSpPr>
            <p:spPr>
              <a:xfrm>
                <a:off x="8836301" y="1897948"/>
                <a:ext cx="465127" cy="369332"/>
              </a:xfrm>
              <a:prstGeom prst="rect">
                <a:avLst/>
              </a:prstGeom>
              <a:blipFill>
                <a:blip r:embed="rId7"/>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A139686D-CE1E-4690-963E-23A0D942CD81}"/>
              </a:ext>
            </a:extLst>
          </p:cNvPr>
          <p:cNvCxnSpPr>
            <a:cxnSpLocks/>
          </p:cNvCxnSpPr>
          <p:nvPr/>
        </p:nvCxnSpPr>
        <p:spPr>
          <a:xfrm flipH="1">
            <a:off x="8640661" y="2191348"/>
            <a:ext cx="288333" cy="251669"/>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3F9B4C42-3E9F-489D-8502-ED870B9C9378}"/>
              </a:ext>
            </a:extLst>
          </p:cNvPr>
          <p:cNvPicPr>
            <a:picLocks noChangeAspect="1"/>
          </p:cNvPicPr>
          <p:nvPr/>
        </p:nvPicPr>
        <p:blipFill rotWithShape="1">
          <a:blip r:embed="rId8"/>
          <a:srcRect l="10998" t="7956" r="16953" b="13810"/>
          <a:stretch/>
        </p:blipFill>
        <p:spPr>
          <a:xfrm>
            <a:off x="436227" y="1470326"/>
            <a:ext cx="2692866" cy="2155539"/>
          </a:xfrm>
          <a:prstGeom prst="rect">
            <a:avLst/>
          </a:prstGeom>
        </p:spPr>
      </p:pic>
      <p:sp>
        <p:nvSpPr>
          <p:cNvPr id="15" name="Rectangle 14">
            <a:extLst>
              <a:ext uri="{FF2B5EF4-FFF2-40B4-BE49-F238E27FC236}">
                <a16:creationId xmlns:a16="http://schemas.microsoft.com/office/drawing/2014/main" id="{29EB6024-89D5-408E-B9EB-552A0FDF5D5E}"/>
              </a:ext>
            </a:extLst>
          </p:cNvPr>
          <p:cNvSpPr/>
          <p:nvPr/>
        </p:nvSpPr>
        <p:spPr>
          <a:xfrm>
            <a:off x="880844" y="4062092"/>
            <a:ext cx="1728132" cy="193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927B95E2-C628-450A-8800-05E96319187E}"/>
              </a:ext>
            </a:extLst>
          </p:cNvPr>
          <p:cNvSpPr/>
          <p:nvPr/>
        </p:nvSpPr>
        <p:spPr>
          <a:xfrm>
            <a:off x="436227" y="3334620"/>
            <a:ext cx="528506" cy="763936"/>
          </a:xfrm>
          <a:prstGeom prst="downArrow">
            <a:avLst/>
          </a:prstGeom>
          <a:solidFill>
            <a:schemeClr val="accent1">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AABB63-2404-4119-A28D-0CB432F5E813}"/>
              </a:ext>
            </a:extLst>
          </p:cNvPr>
          <p:cNvPicPr>
            <a:picLocks noChangeAspect="1"/>
          </p:cNvPicPr>
          <p:nvPr/>
        </p:nvPicPr>
        <p:blipFill rotWithShape="1">
          <a:blip r:embed="rId8"/>
          <a:srcRect l="44755" t="20216" r="44087" b="65468"/>
          <a:stretch/>
        </p:blipFill>
        <p:spPr>
          <a:xfrm>
            <a:off x="2767007" y="1701587"/>
            <a:ext cx="1567814" cy="1482859"/>
          </a:xfrm>
          <a:prstGeom prst="rect">
            <a:avLst/>
          </a:prstGeom>
        </p:spPr>
      </p:pic>
      <p:sp>
        <p:nvSpPr>
          <p:cNvPr id="18" name="Rectangle 17">
            <a:extLst>
              <a:ext uri="{FF2B5EF4-FFF2-40B4-BE49-F238E27FC236}">
                <a16:creationId xmlns:a16="http://schemas.microsoft.com/office/drawing/2014/main" id="{0DA7B0A5-D4EB-46A5-9960-863AF828230A}"/>
              </a:ext>
            </a:extLst>
          </p:cNvPr>
          <p:cNvSpPr/>
          <p:nvPr/>
        </p:nvSpPr>
        <p:spPr>
          <a:xfrm>
            <a:off x="2767006" y="1701587"/>
            <a:ext cx="1567815" cy="1482859"/>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01B8C6-740A-4389-9460-C2C4D39FF05A}"/>
              </a:ext>
            </a:extLst>
          </p:cNvPr>
          <p:cNvSpPr/>
          <p:nvPr/>
        </p:nvSpPr>
        <p:spPr>
          <a:xfrm>
            <a:off x="1795243" y="1822448"/>
            <a:ext cx="285227" cy="293398"/>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3A6109B-CCE8-4F71-BAE1-95FFA05C537C}"/>
              </a:ext>
            </a:extLst>
          </p:cNvPr>
          <p:cNvCxnSpPr>
            <a:cxnSpLocks/>
          </p:cNvCxnSpPr>
          <p:nvPr/>
        </p:nvCxnSpPr>
        <p:spPr>
          <a:xfrm flipV="1">
            <a:off x="1795243" y="1706184"/>
            <a:ext cx="971764" cy="116264"/>
          </a:xfrm>
          <a:prstGeom prst="line">
            <a:avLst/>
          </a:prstGeom>
          <a:ln w="381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540BD28-4436-47F9-833B-8924A6E3AEB4}"/>
              </a:ext>
            </a:extLst>
          </p:cNvPr>
          <p:cNvCxnSpPr>
            <a:cxnSpLocks/>
          </p:cNvCxnSpPr>
          <p:nvPr/>
        </p:nvCxnSpPr>
        <p:spPr>
          <a:xfrm>
            <a:off x="1795243" y="2115846"/>
            <a:ext cx="971764" cy="1068600"/>
          </a:xfrm>
          <a:prstGeom prst="line">
            <a:avLst/>
          </a:prstGeom>
          <a:ln w="381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95B51135-3F0A-4088-96A4-36A234965B95}"/>
              </a:ext>
            </a:extLst>
          </p:cNvPr>
          <p:cNvSpPr/>
          <p:nvPr/>
        </p:nvSpPr>
        <p:spPr>
          <a:xfrm>
            <a:off x="1021363" y="3680864"/>
            <a:ext cx="3288067" cy="365760"/>
          </a:xfrm>
          <a:prstGeom prst="roundRect">
            <a:avLst/>
          </a:prstGeom>
          <a:solidFill>
            <a:schemeClr val="accent1">
              <a:lumMod val="60000"/>
              <a:lumOff val="4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600" spc="40" dirty="0">
                <a:solidFill>
                  <a:schemeClr val="tx1"/>
                </a:solidFill>
              </a:rPr>
              <a:t>demodulation + calibration</a:t>
            </a:r>
            <a:endParaRPr lang="it-IT" b="1" kern="600" spc="40" dirty="0">
              <a:solidFill>
                <a:schemeClr val="tx1"/>
              </a:solidFill>
            </a:endParaRPr>
          </a:p>
        </p:txBody>
      </p:sp>
      <p:sp>
        <p:nvSpPr>
          <p:cNvPr id="32" name="Rectangle 31"/>
          <p:cNvSpPr/>
          <p:nvPr/>
        </p:nvSpPr>
        <p:spPr>
          <a:xfrm>
            <a:off x="111442" y="4003849"/>
            <a:ext cx="3513782" cy="369332"/>
          </a:xfrm>
          <a:prstGeom prst="rect">
            <a:avLst/>
          </a:prstGeom>
        </p:spPr>
        <p:txBody>
          <a:bodyPr wrap="none">
            <a:spAutoFit/>
          </a:bodyPr>
          <a:lstStyle/>
          <a:p>
            <a:pPr algn="ctr"/>
            <a:r>
              <a:rPr lang="en-US" b="1" kern="600" spc="40" dirty="0"/>
              <a:t>Ion velocity (processed data)</a:t>
            </a:r>
            <a:endParaRPr lang="it-IT" b="1" kern="600" spc="40" dirty="0"/>
          </a:p>
        </p:txBody>
      </p:sp>
      <p:sp>
        <p:nvSpPr>
          <p:cNvPr id="33" name="Rectangle 32"/>
          <p:cNvSpPr/>
          <p:nvPr/>
        </p:nvSpPr>
        <p:spPr>
          <a:xfrm>
            <a:off x="315329" y="1251672"/>
            <a:ext cx="2962349" cy="369332"/>
          </a:xfrm>
          <a:prstGeom prst="rect">
            <a:avLst/>
          </a:prstGeom>
          <a:solidFill>
            <a:srgbClr val="FFFFFF"/>
          </a:solidFill>
        </p:spPr>
        <p:txBody>
          <a:bodyPr wrap="none">
            <a:spAutoFit/>
          </a:bodyPr>
          <a:lstStyle/>
          <a:p>
            <a:pPr algn="ctr"/>
            <a:r>
              <a:rPr lang="en-US" b="1" kern="600" spc="40" dirty="0"/>
              <a:t>Interferogram (raw data)</a:t>
            </a:r>
            <a:endParaRPr lang="it-IT" b="1" kern="600" spc="40" dirty="0"/>
          </a:p>
        </p:txBody>
      </p:sp>
      <p:sp>
        <p:nvSpPr>
          <p:cNvPr id="37" name="Footer Placeholder 36"/>
          <p:cNvSpPr>
            <a:spLocks noGrp="1"/>
          </p:cNvSpPr>
          <p:nvPr>
            <p:ph type="ftr" sz="quarter" idx="12"/>
          </p:nvPr>
        </p:nvSpPr>
        <p:spPr/>
        <p:txBody>
          <a:bodyPr/>
          <a:lstStyle/>
          <a:p>
            <a:r>
              <a:rPr lang="de-DE"/>
              <a:t>D.M. Kriete | HTPD | April 22, 2024</a:t>
            </a:r>
            <a:endParaRPr lang="de-DE"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4A74896-18EB-6435-03C7-57AF0A99215F}"/>
                  </a:ext>
                </a:extLst>
              </p:cNvPr>
              <p:cNvSpPr txBox="1"/>
              <p:nvPr/>
            </p:nvSpPr>
            <p:spPr>
              <a:xfrm>
                <a:off x="4720153" y="4255585"/>
                <a:ext cx="2525087" cy="2327368"/>
              </a:xfrm>
              <a:prstGeom prst="rect">
                <a:avLst/>
              </a:prstGeom>
              <a:noFill/>
            </p:spPr>
            <p:txBody>
              <a:bodyPr wrap="square" rtlCol="0">
                <a:spAutoFit/>
              </a:bodyPr>
              <a:lstStyle/>
              <a:p>
                <a:pPr algn="ctr"/>
                <a:r>
                  <a:rPr lang="en-US" b="1" dirty="0"/>
                  <a:t>Doppler broadening</a:t>
                </a:r>
                <a:endParaRPr lang="en-US" dirty="0"/>
              </a:p>
              <a:p>
                <a:pPr algn="ctr"/>
                <a:r>
                  <a:rPr lang="en-US" dirty="0"/>
                  <a:t>Ion temperature broadens the emission spectrum, resulting in reduced contrast</a:t>
                </a:r>
              </a:p>
              <a:p>
                <a:pPr algn="ctr"/>
                <a:endParaRPr lang="en-US"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𝐵</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den>
                      </m:f>
                    </m:oMath>
                  </m:oMathPara>
                </a14:m>
                <a:endParaRPr lang="en-US" dirty="0"/>
              </a:p>
            </p:txBody>
          </p:sp>
        </mc:Choice>
        <mc:Fallback xmlns="">
          <p:sp>
            <p:nvSpPr>
              <p:cNvPr id="11" name="TextBox 10">
                <a:extLst>
                  <a:ext uri="{FF2B5EF4-FFF2-40B4-BE49-F238E27FC236}">
                    <a16:creationId xmlns:a16="http://schemas.microsoft.com/office/drawing/2014/main" id="{74A74896-18EB-6435-03C7-57AF0A99215F}"/>
                  </a:ext>
                </a:extLst>
              </p:cNvPr>
              <p:cNvSpPr txBox="1">
                <a:spLocks noRot="1" noChangeAspect="1" noMove="1" noResize="1" noEditPoints="1" noAdjustHandles="1" noChangeArrowheads="1" noChangeShapeType="1" noTextEdit="1"/>
              </p:cNvSpPr>
              <p:nvPr/>
            </p:nvSpPr>
            <p:spPr>
              <a:xfrm>
                <a:off x="4720153" y="4255585"/>
                <a:ext cx="2525087" cy="2327368"/>
              </a:xfrm>
              <a:prstGeom prst="rect">
                <a:avLst/>
              </a:prstGeom>
              <a:blipFill>
                <a:blip r:embed="rId9"/>
                <a:stretch>
                  <a:fillRect l="-1446" t="-1309" r="-31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21224D7-C7DE-CA40-F9BB-C6915751E484}"/>
                  </a:ext>
                </a:extLst>
              </p:cNvPr>
              <p:cNvSpPr txBox="1"/>
              <p:nvPr/>
            </p:nvSpPr>
            <p:spPr>
              <a:xfrm>
                <a:off x="11018800" y="4850887"/>
                <a:ext cx="5061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2</m:t>
                      </m:r>
                      <m:r>
                        <a:rPr lang="en-US" i="1" smtClean="0">
                          <a:latin typeface="Cambria Math" panose="02040503050406030204" pitchFamily="18" charset="0"/>
                          <a:ea typeface="Cambria Math" panose="02040503050406030204" pitchFamily="18" charset="0"/>
                        </a:rPr>
                        <m:t>𝜎</m:t>
                      </m:r>
                    </m:oMath>
                  </m:oMathPara>
                </a14:m>
                <a:endParaRPr lang="en-US" dirty="0"/>
              </a:p>
            </p:txBody>
          </p:sp>
        </mc:Choice>
        <mc:Fallback xmlns="">
          <p:sp>
            <p:nvSpPr>
              <p:cNvPr id="12" name="TextBox 11">
                <a:extLst>
                  <a:ext uri="{FF2B5EF4-FFF2-40B4-BE49-F238E27FC236}">
                    <a16:creationId xmlns:a16="http://schemas.microsoft.com/office/drawing/2014/main" id="{321224D7-C7DE-CA40-F9BB-C6915751E484}"/>
                  </a:ext>
                </a:extLst>
              </p:cNvPr>
              <p:cNvSpPr txBox="1">
                <a:spLocks noRot="1" noChangeAspect="1" noMove="1" noResize="1" noEditPoints="1" noAdjustHandles="1" noChangeArrowheads="1" noChangeShapeType="1" noTextEdit="1"/>
              </p:cNvSpPr>
              <p:nvPr/>
            </p:nvSpPr>
            <p:spPr>
              <a:xfrm>
                <a:off x="11018800" y="4850887"/>
                <a:ext cx="506101" cy="369332"/>
              </a:xfrm>
              <a:prstGeom prst="rect">
                <a:avLst/>
              </a:prstGeom>
              <a:blipFill>
                <a:blip r:embed="rId10"/>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186427C-5C94-98EB-6A1A-A0B82EA4333F}"/>
              </a:ext>
            </a:extLst>
          </p:cNvPr>
          <p:cNvCxnSpPr>
            <a:cxnSpLocks/>
          </p:cNvCxnSpPr>
          <p:nvPr/>
        </p:nvCxnSpPr>
        <p:spPr>
          <a:xfrm>
            <a:off x="10722078" y="5173376"/>
            <a:ext cx="395437" cy="0"/>
          </a:xfrm>
          <a:prstGeom prst="straightConnector1">
            <a:avLst/>
          </a:prstGeom>
          <a:ln w="381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3" name="Slide Number Placeholder 22">
            <a:extLst>
              <a:ext uri="{FF2B5EF4-FFF2-40B4-BE49-F238E27FC236}">
                <a16:creationId xmlns:a16="http://schemas.microsoft.com/office/drawing/2014/main" id="{F40801E0-799E-FD60-A063-2A1904523851}"/>
              </a:ext>
            </a:extLst>
          </p:cNvPr>
          <p:cNvSpPr>
            <a:spLocks noGrp="1"/>
          </p:cNvSpPr>
          <p:nvPr>
            <p:ph type="sldNum" sz="quarter" idx="11"/>
          </p:nvPr>
        </p:nvSpPr>
        <p:spPr/>
        <p:txBody>
          <a:bodyPr/>
          <a:lstStyle/>
          <a:p>
            <a:fld id="{7CAF8605-79AF-49D8-801C-80CE61886099}" type="slidenum">
              <a:rPr lang="de-DE" smtClean="0"/>
              <a:pPr/>
              <a:t>7</a:t>
            </a:fld>
            <a:endParaRPr lang="de-DE"/>
          </a:p>
        </p:txBody>
      </p:sp>
      <p:sp>
        <p:nvSpPr>
          <p:cNvPr id="26" name="TextBox 25">
            <a:extLst>
              <a:ext uri="{FF2B5EF4-FFF2-40B4-BE49-F238E27FC236}">
                <a16:creationId xmlns:a16="http://schemas.microsoft.com/office/drawing/2014/main" id="{472A121E-1A7F-463C-304B-EA41D01A0507}"/>
              </a:ext>
            </a:extLst>
          </p:cNvPr>
          <p:cNvSpPr txBox="1"/>
          <p:nvPr/>
        </p:nvSpPr>
        <p:spPr>
          <a:xfrm>
            <a:off x="7543373" y="6550223"/>
            <a:ext cx="2194575" cy="307777"/>
          </a:xfrm>
          <a:prstGeom prst="rect">
            <a:avLst/>
          </a:prstGeom>
          <a:noFill/>
        </p:spPr>
        <p:txBody>
          <a:bodyPr wrap="none" rtlCol="0">
            <a:spAutoFit/>
          </a:bodyPr>
          <a:lstStyle/>
          <a:p>
            <a:r>
              <a:rPr lang="en-US" sz="1400" dirty="0"/>
              <a:t>[Figure courtesy N. Allen]</a:t>
            </a:r>
          </a:p>
        </p:txBody>
      </p:sp>
    </p:spTree>
    <p:extLst>
      <p:ext uri="{BB962C8B-B14F-4D97-AF65-F5344CB8AC3E}">
        <p14:creationId xmlns:p14="http://schemas.microsoft.com/office/powerpoint/2010/main" val="23919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5" grpId="0" animBg="1"/>
      <p:bldP spid="16" grpId="0" animBg="1"/>
      <p:bldP spid="25" grpId="0" animBg="1"/>
      <p:bldP spid="32" grpId="0"/>
      <p:bldP spid="11" grpId="0"/>
      <p:bldP spid="1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4" y="3955240"/>
            <a:ext cx="2803742" cy="1853789"/>
          </a:xfrm>
          <a:prstGeom prst="rect">
            <a:avLst/>
          </a:prstGeom>
        </p:spPr>
      </p:pic>
      <p:sp>
        <p:nvSpPr>
          <p:cNvPr id="2" name="Title 1">
            <a:extLst>
              <a:ext uri="{FF2B5EF4-FFF2-40B4-BE49-F238E27FC236}">
                <a16:creationId xmlns:a16="http://schemas.microsoft.com/office/drawing/2014/main" id="{5F446AF9-B132-214E-8B00-9091602302B0}"/>
              </a:ext>
            </a:extLst>
          </p:cNvPr>
          <p:cNvSpPr>
            <a:spLocks noGrp="1"/>
          </p:cNvSpPr>
          <p:nvPr>
            <p:ph type="title"/>
          </p:nvPr>
        </p:nvSpPr>
        <p:spPr/>
        <p:txBody>
          <a:bodyPr>
            <a:normAutofit/>
          </a:bodyPr>
          <a:lstStyle/>
          <a:p>
            <a:r>
              <a:rPr lang="en-US" dirty="0"/>
              <a:t>Interference pattern formed by imaging plasma light through a polarization interferometer </a:t>
            </a:r>
          </a:p>
        </p:txBody>
      </p:sp>
      <p:sp>
        <p:nvSpPr>
          <p:cNvPr id="4" name="Slide Number Placeholder 3">
            <a:extLst>
              <a:ext uri="{FF2B5EF4-FFF2-40B4-BE49-F238E27FC236}">
                <a16:creationId xmlns:a16="http://schemas.microsoft.com/office/drawing/2014/main" id="{F2370F25-4627-B21E-0762-677B586CF2FA}"/>
              </a:ext>
            </a:extLst>
          </p:cNvPr>
          <p:cNvSpPr>
            <a:spLocks noGrp="1"/>
          </p:cNvSpPr>
          <p:nvPr>
            <p:ph type="sldNum" sz="quarter" idx="11"/>
          </p:nvPr>
        </p:nvSpPr>
        <p:spPr/>
        <p:txBody>
          <a:bodyPr/>
          <a:lstStyle/>
          <a:p>
            <a:fld id="{7CAF8605-79AF-49D8-801C-80CE61886099}" type="slidenum">
              <a:rPr lang="de-DE" smtClean="0"/>
              <a:pPr/>
              <a:t>8</a:t>
            </a:fld>
            <a:endParaRPr lang="de-DE"/>
          </a:p>
        </p:txBody>
      </p:sp>
      <p:sp>
        <p:nvSpPr>
          <p:cNvPr id="3" name="Footer Placeholder 2"/>
          <p:cNvSpPr>
            <a:spLocks noGrp="1"/>
          </p:cNvSpPr>
          <p:nvPr>
            <p:ph type="ftr" sz="quarter" idx="12"/>
          </p:nvPr>
        </p:nvSpPr>
        <p:spPr/>
        <p:txBody>
          <a:bodyPr/>
          <a:lstStyle/>
          <a:p>
            <a:r>
              <a:rPr lang="de-DE"/>
              <a:t>D.M. Kriete | HTPD | April 22, 2024</a:t>
            </a:r>
            <a:endParaRPr lang="de-DE" dirty="0"/>
          </a:p>
        </p:txBody>
      </p:sp>
      <p:cxnSp>
        <p:nvCxnSpPr>
          <p:cNvPr id="25" name="Curved Connector 24"/>
          <p:cNvCxnSpPr>
            <a:cxnSpLocks/>
          </p:cNvCxnSpPr>
          <p:nvPr/>
        </p:nvCxnSpPr>
        <p:spPr>
          <a:xfrm>
            <a:off x="2003359" y="5311336"/>
            <a:ext cx="942673" cy="510656"/>
          </a:xfrm>
          <a:prstGeom prst="curvedConnector3">
            <a:avLst>
              <a:gd name="adj1" fmla="val 50000"/>
            </a:avLst>
          </a:prstGeom>
          <a:ln w="76200"/>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1442295" y="5803182"/>
            <a:ext cx="1503737" cy="584775"/>
          </a:xfrm>
          <a:prstGeom prst="rect">
            <a:avLst/>
          </a:prstGeom>
          <a:noFill/>
        </p:spPr>
        <p:txBody>
          <a:bodyPr wrap="square" rtlCol="0">
            <a:spAutoFit/>
          </a:bodyPr>
          <a:lstStyle/>
          <a:p>
            <a:pPr algn="ctr"/>
            <a:r>
              <a:rPr lang="en-US" sz="1600" dirty="0"/>
              <a:t>imaging fiber bundle</a:t>
            </a: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35310" t="26290" r="4855" b="43130"/>
          <a:stretch/>
        </p:blipFill>
        <p:spPr>
          <a:xfrm>
            <a:off x="2861467" y="4480211"/>
            <a:ext cx="7275443" cy="2097158"/>
          </a:xfrm>
          <a:prstGeom prst="rect">
            <a:avLst/>
          </a:prstGeom>
        </p:spPr>
      </p:pic>
      <p:sp>
        <p:nvSpPr>
          <p:cNvPr id="33" name="Rectangle 32"/>
          <p:cNvSpPr/>
          <p:nvPr/>
        </p:nvSpPr>
        <p:spPr>
          <a:xfrm>
            <a:off x="5214475" y="4480211"/>
            <a:ext cx="2021604" cy="209715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391280" y="4480211"/>
            <a:ext cx="822249" cy="209715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510568" y="5311336"/>
            <a:ext cx="1398194" cy="949718"/>
          </a:xfrm>
          <a:prstGeom prst="rect">
            <a:avLst/>
          </a:prstGeom>
          <a:noFill/>
          <a:ln w="57150">
            <a:solidFill>
              <a:srgbClr val="952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160470" y="5347133"/>
            <a:ext cx="1198880" cy="949718"/>
          </a:xfrm>
          <a:prstGeom prst="rect">
            <a:avLst/>
          </a:prstGeom>
          <a:noFill/>
          <a:ln w="57150">
            <a:solidFill>
              <a:srgbClr val="2DD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192400" y="5347133"/>
            <a:ext cx="1195751" cy="949718"/>
          </a:xfrm>
          <a:prstGeom prst="rect">
            <a:avLst/>
          </a:prstGeom>
          <a:noFill/>
          <a:ln w="57150">
            <a:solidFill>
              <a:srgbClr val="2DD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373965" y="5298180"/>
            <a:ext cx="1369378" cy="949718"/>
          </a:xfrm>
          <a:prstGeom prst="rect">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465550" y="4622289"/>
            <a:ext cx="680267" cy="1674562"/>
          </a:xfrm>
          <a:prstGeom prst="rect">
            <a:avLst/>
          </a:prstGeom>
          <a:noFill/>
          <a:ln w="5715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2461256-5720-A946-BC0D-9F1F42FC7820}"/>
              </a:ext>
            </a:extLst>
          </p:cNvPr>
          <p:cNvSpPr txBox="1"/>
          <p:nvPr/>
        </p:nvSpPr>
        <p:spPr>
          <a:xfrm>
            <a:off x="117446" y="6523820"/>
            <a:ext cx="2838534" cy="307777"/>
          </a:xfrm>
          <a:prstGeom prst="rect">
            <a:avLst/>
          </a:prstGeom>
          <a:noFill/>
        </p:spPr>
        <p:txBody>
          <a:bodyPr wrap="none" rtlCol="0">
            <a:spAutoFit/>
          </a:bodyPr>
          <a:lstStyle/>
          <a:p>
            <a:r>
              <a:rPr lang="en-US" sz="1400" dirty="0"/>
              <a:t>V. </a:t>
            </a:r>
            <a:r>
              <a:rPr lang="en-US" sz="1400" dirty="0" err="1"/>
              <a:t>Perseo</a:t>
            </a:r>
            <a:r>
              <a:rPr lang="en-US" sz="1400" dirty="0"/>
              <a:t> et al, RSI </a:t>
            </a:r>
            <a:r>
              <a:rPr lang="en-US" sz="1400" b="1" dirty="0"/>
              <a:t>91</a:t>
            </a:r>
            <a:r>
              <a:rPr lang="en-US" sz="1400" dirty="0"/>
              <a:t> 013501 (2020)</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370FC5D-5A64-D97D-44DC-4D32AADA8D87}"/>
                  </a:ext>
                </a:extLst>
              </p:cNvPr>
              <p:cNvSpPr txBox="1"/>
              <p:nvPr/>
            </p:nvSpPr>
            <p:spPr>
              <a:xfrm>
                <a:off x="8169279" y="2954737"/>
                <a:ext cx="2167516"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1" i="1" smtClean="0">
                              <a:latin typeface="Cambria Math" panose="02040503050406030204" pitchFamily="18" charset="0"/>
                            </a:rPr>
                            <m:t>𝑰</m:t>
                          </m:r>
                        </m:num>
                        <m:den>
                          <m:r>
                            <a:rPr lang="en-US" b="0" i="1" smtClean="0">
                              <a:latin typeface="Cambria Math" panose="02040503050406030204" pitchFamily="18" charset="0"/>
                            </a:rPr>
                            <m:t>4</m:t>
                          </m:r>
                        </m:den>
                      </m:f>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1" i="1" smtClean="0">
                              <a:solidFill>
                                <a:srgbClr val="FF0000"/>
                              </a:solidFill>
                              <a:latin typeface="Cambria Math" panose="02040503050406030204" pitchFamily="18" charset="0"/>
                              <a:ea typeface="Cambria Math" panose="02040503050406030204" pitchFamily="18" charset="0"/>
                            </a:rPr>
                            <m:t>𝜻</m:t>
                          </m:r>
                          <m:func>
                            <m:funcPr>
                              <m:ctrlPr>
                                <a:rPr lang="en-US"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b="1" i="1" smtClean="0">
                                  <a:solidFill>
                                    <a:srgbClr val="0070C0"/>
                                  </a:solidFill>
                                  <a:latin typeface="Cambria Math" panose="02040503050406030204" pitchFamily="18" charset="0"/>
                                  <a:ea typeface="Cambria Math" panose="02040503050406030204" pitchFamily="18" charset="0"/>
                                </a:rPr>
                                <m:t>𝚽</m:t>
                              </m:r>
                            </m:e>
                          </m:func>
                        </m:e>
                      </m:d>
                    </m:oMath>
                  </m:oMathPara>
                </a14:m>
                <a:endParaRPr lang="en-US" dirty="0"/>
              </a:p>
            </p:txBody>
          </p:sp>
        </mc:Choice>
        <mc:Fallback xmlns="">
          <p:sp>
            <p:nvSpPr>
              <p:cNvPr id="19" name="TextBox 18">
                <a:extLst>
                  <a:ext uri="{FF2B5EF4-FFF2-40B4-BE49-F238E27FC236}">
                    <a16:creationId xmlns:a16="http://schemas.microsoft.com/office/drawing/2014/main" id="{8370FC5D-5A64-D97D-44DC-4D32AADA8D87}"/>
                  </a:ext>
                </a:extLst>
              </p:cNvPr>
              <p:cNvSpPr txBox="1">
                <a:spLocks noRot="1" noChangeAspect="1" noMove="1" noResize="1" noEditPoints="1" noAdjustHandles="1" noChangeArrowheads="1" noChangeShapeType="1" noTextEdit="1"/>
              </p:cNvSpPr>
              <p:nvPr/>
            </p:nvSpPr>
            <p:spPr>
              <a:xfrm>
                <a:off x="8169279" y="2954737"/>
                <a:ext cx="2167516" cy="6090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E23285-B6E5-D508-9031-179BF7A7B6C2}"/>
                  </a:ext>
                </a:extLst>
              </p:cNvPr>
              <p:cNvSpPr txBox="1"/>
              <p:nvPr/>
            </p:nvSpPr>
            <p:spPr>
              <a:xfrm>
                <a:off x="10399909" y="2803165"/>
                <a:ext cx="1306768" cy="923330"/>
              </a:xfrm>
              <a:prstGeom prst="rect">
                <a:avLst/>
              </a:prstGeom>
              <a:noFill/>
            </p:spPr>
            <p:txBody>
              <a:bodyPr wrap="none" rtlCol="0">
                <a:spAutoFit/>
              </a:bodyPr>
              <a:lstStyle/>
              <a:p>
                <a14:m>
                  <m:oMath xmlns:m="http://schemas.openxmlformats.org/officeDocument/2006/math">
                    <m:r>
                      <a:rPr lang="en-US" b="1" i="1" smtClean="0">
                        <a:latin typeface="Cambria Math" panose="02040503050406030204" pitchFamily="18" charset="0"/>
                      </a:rPr>
                      <m:t>𝑰</m:t>
                    </m:r>
                  </m:oMath>
                </a14:m>
                <a:r>
                  <a:rPr lang="en-US" dirty="0"/>
                  <a:t>: intensity</a:t>
                </a:r>
              </a:p>
              <a:p>
                <a14:m>
                  <m:oMath xmlns:m="http://schemas.openxmlformats.org/officeDocument/2006/math">
                    <m:r>
                      <a:rPr lang="en-US" b="1" i="1">
                        <a:solidFill>
                          <a:srgbClr val="0070C0"/>
                        </a:solidFill>
                        <a:latin typeface="Cambria Math" panose="02040503050406030204" pitchFamily="18" charset="0"/>
                        <a:ea typeface="Cambria Math" panose="02040503050406030204" pitchFamily="18" charset="0"/>
                      </a:rPr>
                      <m:t>𝚽</m:t>
                    </m:r>
                  </m:oMath>
                </a14:m>
                <a:r>
                  <a:rPr lang="en-US" dirty="0"/>
                  <a:t>: phase</a:t>
                </a:r>
              </a:p>
              <a:p>
                <a14:m>
                  <m:oMath xmlns:m="http://schemas.openxmlformats.org/officeDocument/2006/math">
                    <m:r>
                      <a:rPr lang="en-US" b="1" i="1">
                        <a:solidFill>
                          <a:srgbClr val="FF0000"/>
                        </a:solidFill>
                        <a:latin typeface="Cambria Math" panose="02040503050406030204" pitchFamily="18" charset="0"/>
                        <a:ea typeface="Cambria Math" panose="02040503050406030204" pitchFamily="18" charset="0"/>
                      </a:rPr>
                      <m:t>𝜻</m:t>
                    </m:r>
                  </m:oMath>
                </a14:m>
                <a:r>
                  <a:rPr lang="en-US" dirty="0"/>
                  <a:t>: contrast</a:t>
                </a:r>
                <a:endParaRPr lang="en-US" b="1" dirty="0"/>
              </a:p>
            </p:txBody>
          </p:sp>
        </mc:Choice>
        <mc:Fallback xmlns="">
          <p:sp>
            <p:nvSpPr>
              <p:cNvPr id="21" name="TextBox 20">
                <a:extLst>
                  <a:ext uri="{FF2B5EF4-FFF2-40B4-BE49-F238E27FC236}">
                    <a16:creationId xmlns:a16="http://schemas.microsoft.com/office/drawing/2014/main" id="{C2E23285-B6E5-D508-9031-179BF7A7B6C2}"/>
                  </a:ext>
                </a:extLst>
              </p:cNvPr>
              <p:cNvSpPr txBox="1">
                <a:spLocks noRot="1" noChangeAspect="1" noMove="1" noResize="1" noEditPoints="1" noAdjustHandles="1" noChangeArrowheads="1" noChangeShapeType="1" noTextEdit="1"/>
              </p:cNvSpPr>
              <p:nvPr/>
            </p:nvSpPr>
            <p:spPr>
              <a:xfrm>
                <a:off x="10399909" y="2803165"/>
                <a:ext cx="1306768" cy="923330"/>
              </a:xfrm>
              <a:prstGeom prst="rect">
                <a:avLst/>
              </a:prstGeom>
              <a:blipFill>
                <a:blip r:embed="rId6"/>
                <a:stretch>
                  <a:fillRect l="-935" t="-3974" r="-935"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AA65981-DDD3-8309-A5B8-38ED0E0AB680}"/>
                  </a:ext>
                </a:extLst>
              </p:cNvPr>
              <p:cNvSpPr txBox="1"/>
              <p:nvPr/>
            </p:nvSpPr>
            <p:spPr>
              <a:xfrm>
                <a:off x="8887585" y="1262094"/>
                <a:ext cx="3234612" cy="1477328"/>
              </a:xfrm>
              <a:prstGeom prst="rect">
                <a:avLst/>
              </a:prstGeom>
              <a:noFill/>
            </p:spPr>
            <p:txBody>
              <a:bodyPr wrap="square" rtlCol="0">
                <a:spAutoFit/>
              </a:bodyPr>
              <a:lstStyle/>
              <a:p>
                <a:r>
                  <a:rPr lang="en-US" dirty="0">
                    <a:solidFill>
                      <a:srgbClr val="BC2CE0"/>
                    </a:solidFill>
                  </a:rPr>
                  <a:t>Polarizers</a:t>
                </a:r>
                <a:r>
                  <a:rPr lang="en-US" dirty="0"/>
                  <a:t> + </a:t>
                </a:r>
                <a:r>
                  <a:rPr lang="en-US" dirty="0">
                    <a:solidFill>
                      <a:srgbClr val="38A58F"/>
                    </a:solidFill>
                  </a:rPr>
                  <a:t>birefringent crystal </a:t>
                </a:r>
                <a:r>
                  <a:rPr lang="en-US" dirty="0"/>
                  <a:t>split light into two orthogonally polarized beams and introduce phase delay </a:t>
                </a:r>
                <a14:m>
                  <m:oMath xmlns:m="http://schemas.openxmlformats.org/officeDocument/2006/math">
                    <m:r>
                      <a:rPr lang="en-US" b="1" i="1" smtClean="0">
                        <a:solidFill>
                          <a:srgbClr val="0070C0"/>
                        </a:solidFill>
                        <a:latin typeface="Cambria Math" panose="02040503050406030204" pitchFamily="18" charset="0"/>
                        <a:ea typeface="Cambria Math" panose="02040503050406030204" pitchFamily="18" charset="0"/>
                      </a:rPr>
                      <m:t>𝚽</m:t>
                    </m:r>
                  </m:oMath>
                </a14:m>
                <a:r>
                  <a:rPr lang="en-US" dirty="0"/>
                  <a:t> between them</a:t>
                </a:r>
              </a:p>
            </p:txBody>
          </p:sp>
        </mc:Choice>
        <mc:Fallback xmlns="">
          <p:sp>
            <p:nvSpPr>
              <p:cNvPr id="27" name="TextBox 26">
                <a:extLst>
                  <a:ext uri="{FF2B5EF4-FFF2-40B4-BE49-F238E27FC236}">
                    <a16:creationId xmlns:a16="http://schemas.microsoft.com/office/drawing/2014/main" id="{1AA65981-DDD3-8309-A5B8-38ED0E0AB680}"/>
                  </a:ext>
                </a:extLst>
              </p:cNvPr>
              <p:cNvSpPr txBox="1">
                <a:spLocks noRot="1" noChangeAspect="1" noMove="1" noResize="1" noEditPoints="1" noAdjustHandles="1" noChangeArrowheads="1" noChangeShapeType="1" noTextEdit="1"/>
              </p:cNvSpPr>
              <p:nvPr/>
            </p:nvSpPr>
            <p:spPr>
              <a:xfrm>
                <a:off x="8887585" y="1262094"/>
                <a:ext cx="3234612" cy="1477328"/>
              </a:xfrm>
              <a:prstGeom prst="rect">
                <a:avLst/>
              </a:prstGeom>
              <a:blipFill>
                <a:blip r:embed="rId7"/>
                <a:stretch>
                  <a:fillRect l="-1695" t="-2066" r="-1318"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A7F6890-6148-7850-0C6A-7B1F809E226E}"/>
                  </a:ext>
                </a:extLst>
              </p:cNvPr>
              <p:cNvSpPr txBox="1"/>
              <p:nvPr/>
            </p:nvSpPr>
            <p:spPr>
              <a:xfrm>
                <a:off x="7719115" y="3672050"/>
                <a:ext cx="4279569"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𝑰</m:t>
                      </m:r>
                      <m:r>
                        <a:rPr lang="en-US" b="1" i="1" smtClean="0">
                          <a:solidFill>
                            <a:srgbClr val="FF0000"/>
                          </a:solidFill>
                          <a:latin typeface="Cambria Math" panose="02040503050406030204" pitchFamily="18" charset="0"/>
                          <a:ea typeface="Cambria Math" panose="02040503050406030204" pitchFamily="18" charset="0"/>
                        </a:rPr>
                        <m:t>𝜻</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𝑖</m:t>
                          </m:r>
                          <m:r>
                            <a:rPr lang="el-GR" b="1" i="1">
                              <a:solidFill>
                                <a:srgbClr val="0070C0"/>
                              </a:solidFill>
                              <a:latin typeface="Cambria Math" panose="02040503050406030204" pitchFamily="18" charset="0"/>
                              <a:ea typeface="Cambria Math" panose="02040503050406030204" pitchFamily="18" charset="0"/>
                            </a:rPr>
                            <m:t>𝚽</m:t>
                          </m:r>
                        </m:sup>
                      </m:sSup>
                      <m:r>
                        <a:rPr lang="en-US" b="0" i="1" smtClean="0">
                          <a:latin typeface="Cambria Math" panose="02040503050406030204" pitchFamily="18" charset="0"/>
                          <a:ea typeface="Cambria Math" panose="02040503050406030204" pitchFamily="18" charset="0"/>
                        </a:rPr>
                        <m:t>=</m:t>
                      </m:r>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r>
                            <m:rPr>
                              <m:nor/>
                            </m:rPr>
                            <a:rPr lang="en-US" b="0" i="0" smtClean="0">
                              <a:latin typeface="Cambria Math" panose="02040503050406030204" pitchFamily="18" charset="0"/>
                              <a:ea typeface="Cambria Math" panose="02040503050406030204" pitchFamily="18" charset="0"/>
                            </a:rPr>
                            <m:t>exp</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acc>
                                <m:accPr>
                                  <m:chr m:val="̂"/>
                                  <m:ctrlPr>
                                    <a:rPr lang="en-US" b="1" i="1" smtClean="0">
                                      <a:solidFill>
                                        <a:srgbClr val="38A58F"/>
                                      </a:solidFill>
                                      <a:latin typeface="Cambria Math" panose="02040503050406030204" pitchFamily="18" charset="0"/>
                                      <a:ea typeface="Cambria Math" panose="02040503050406030204" pitchFamily="18" charset="0"/>
                                    </a:rPr>
                                  </m:ctrlPr>
                                </m:accPr>
                                <m:e>
                                  <m:r>
                                    <a:rPr lang="en-US" b="1" i="1" smtClean="0">
                                      <a:solidFill>
                                        <a:srgbClr val="38A58F"/>
                                      </a:solidFill>
                                      <a:latin typeface="Cambria Math" panose="02040503050406030204" pitchFamily="18" charset="0"/>
                                      <a:ea typeface="Cambria Math" panose="02040503050406030204" pitchFamily="18" charset="0"/>
                                    </a:rPr>
                                    <m:t>𝑵</m:t>
                                  </m:r>
                                </m:e>
                              </m:acc>
                              <m:f>
                                <m:fPr>
                                  <m:type m:val="lin"/>
                                  <m:ctrlPr>
                                    <a:rPr lang="en-US" b="0" i="1" smtClean="0">
                                      <a:latin typeface="Cambria Math" panose="02040503050406030204" pitchFamily="18" charset="0"/>
                                    </a:rPr>
                                  </m:ctrlPr>
                                </m:fPr>
                                <m:num>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0</m:t>
                                          </m:r>
                                        </m:sub>
                                      </m:sSub>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den>
                              </m:f>
                            </m:e>
                          </m:d>
                        </m:e>
                      </m:nary>
                      <m:r>
                        <m:rPr>
                          <m:sty m:val="p"/>
                        </m:rPr>
                        <a:rPr lang="en-US" b="0" i="0" smtClean="0">
                          <a:latin typeface="Cambria Math" panose="02040503050406030204" pitchFamily="18" charset="0"/>
                          <a:ea typeface="Cambria Math" panose="02040503050406030204" pitchFamily="18" charset="0"/>
                        </a:rPr>
                        <m:t>d</m:t>
                      </m:r>
                      <m:r>
                        <a:rPr lang="en-US" b="0" i="1" smtClean="0">
                          <a:latin typeface="Cambria Math" panose="02040503050406030204" pitchFamily="18" charset="0"/>
                          <a:ea typeface="Cambria Math" panose="02040503050406030204" pitchFamily="18" charset="0"/>
                        </a:rPr>
                        <m:t>𝜆</m:t>
                      </m:r>
                    </m:oMath>
                  </m:oMathPara>
                </a14:m>
                <a:endParaRPr lang="en-US" dirty="0"/>
              </a:p>
            </p:txBody>
          </p:sp>
        </mc:Choice>
        <mc:Fallback xmlns="">
          <p:sp>
            <p:nvSpPr>
              <p:cNvPr id="43" name="TextBox 42">
                <a:extLst>
                  <a:ext uri="{FF2B5EF4-FFF2-40B4-BE49-F238E27FC236}">
                    <a16:creationId xmlns:a16="http://schemas.microsoft.com/office/drawing/2014/main" id="{7A7F6890-6148-7850-0C6A-7B1F809E226E}"/>
                  </a:ext>
                </a:extLst>
              </p:cNvPr>
              <p:cNvSpPr txBox="1">
                <a:spLocks noRot="1" noChangeAspect="1" noMove="1" noResize="1" noEditPoints="1" noAdjustHandles="1" noChangeArrowheads="1" noChangeShapeType="1" noTextEdit="1"/>
              </p:cNvSpPr>
              <p:nvPr/>
            </p:nvSpPr>
            <p:spPr>
              <a:xfrm>
                <a:off x="7719115" y="3672050"/>
                <a:ext cx="4279569" cy="7265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EEA13CF-E508-2B04-6535-A9FA46AB7FF1}"/>
                  </a:ext>
                </a:extLst>
              </p:cNvPr>
              <p:cNvSpPr txBox="1"/>
              <p:nvPr/>
            </p:nvSpPr>
            <p:spPr>
              <a:xfrm>
                <a:off x="10336795" y="5392828"/>
                <a:ext cx="1564053" cy="618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de-DE" b="1" i="1" smtClean="0">
                              <a:solidFill>
                                <a:srgbClr val="38A58F"/>
                              </a:solidFill>
                              <a:latin typeface="Cambria Math" panose="02040503050406030204" pitchFamily="18" charset="0"/>
                            </a:rPr>
                          </m:ctrlPr>
                        </m:accPr>
                        <m:e>
                          <m:r>
                            <a:rPr lang="de-DE" b="1" i="1" smtClean="0">
                              <a:solidFill>
                                <a:srgbClr val="38A58F"/>
                              </a:solidFill>
                              <a:latin typeface="Cambria Math" panose="02040503050406030204" pitchFamily="18" charset="0"/>
                            </a:rPr>
                            <m:t>𝑵</m:t>
                          </m:r>
                        </m:e>
                      </m:ac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𝜆</m:t>
                          </m:r>
                        </m:num>
                        <m:den>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den>
                      </m:f>
                      <m:f>
                        <m:fPr>
                          <m:ctrlPr>
                            <a:rPr lang="de-DE" b="0" i="1" smtClean="0">
                              <a:latin typeface="Cambria Math" panose="02040503050406030204" pitchFamily="18" charset="0"/>
                            </a:rPr>
                          </m:ctrlPr>
                        </m:fPr>
                        <m:num>
                          <m:r>
                            <a:rPr lang="de-DE" b="0" i="1" smtClean="0">
                              <a:latin typeface="Cambria Math" panose="02040503050406030204" pitchFamily="18" charset="0"/>
                            </a:rPr>
                            <m:t>𝑑</m:t>
                          </m:r>
                          <m:r>
                            <m:rPr>
                              <m:sty m:val="p"/>
                            </m:rPr>
                            <a:rPr lang="el-GR" b="0" i="1" smtClean="0">
                              <a:latin typeface="Cambria Math" panose="02040503050406030204" pitchFamily="18" charset="0"/>
                              <a:ea typeface="Cambria Math" panose="02040503050406030204" pitchFamily="18" charset="0"/>
                            </a:rPr>
                            <m:t>Φ</m:t>
                          </m:r>
                        </m:num>
                        <m:den>
                          <m:r>
                            <a:rPr lang="de-DE" b="0" i="1" smtClean="0">
                              <a:latin typeface="Cambria Math" panose="02040503050406030204" pitchFamily="18" charset="0"/>
                            </a:rPr>
                            <m:t>𝑑</m:t>
                          </m:r>
                          <m:r>
                            <a:rPr lang="de-DE" b="0" i="1" smtClean="0">
                              <a:latin typeface="Cambria Math" panose="02040503050406030204" pitchFamily="18" charset="0"/>
                              <a:ea typeface="Cambria Math" panose="02040503050406030204" pitchFamily="18" charset="0"/>
                            </a:rPr>
                            <m:t>𝜆</m:t>
                          </m:r>
                        </m:den>
                      </m:f>
                    </m:oMath>
                  </m:oMathPara>
                </a14:m>
                <a:endParaRPr lang="en-US" dirty="0"/>
              </a:p>
            </p:txBody>
          </p:sp>
        </mc:Choice>
        <mc:Fallback xmlns="">
          <p:sp>
            <p:nvSpPr>
              <p:cNvPr id="45" name="TextBox 44">
                <a:extLst>
                  <a:ext uri="{FF2B5EF4-FFF2-40B4-BE49-F238E27FC236}">
                    <a16:creationId xmlns:a16="http://schemas.microsoft.com/office/drawing/2014/main" id="{8EEA13CF-E508-2B04-6535-A9FA46AB7FF1}"/>
                  </a:ext>
                </a:extLst>
              </p:cNvPr>
              <p:cNvSpPr txBox="1">
                <a:spLocks noRot="1" noChangeAspect="1" noMove="1" noResize="1" noEditPoints="1" noAdjustHandles="1" noChangeArrowheads="1" noChangeShapeType="1" noTextEdit="1"/>
              </p:cNvSpPr>
              <p:nvPr/>
            </p:nvSpPr>
            <p:spPr>
              <a:xfrm>
                <a:off x="10336795" y="5392828"/>
                <a:ext cx="1564053" cy="618374"/>
              </a:xfrm>
              <a:prstGeom prst="rect">
                <a:avLst/>
              </a:prstGeom>
              <a:blipFill>
                <a:blip r:embed="rId13"/>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94C33C6C-1736-143A-DA7E-344F21D77B0F}"/>
              </a:ext>
            </a:extLst>
          </p:cNvPr>
          <p:cNvSpPr txBox="1"/>
          <p:nvPr/>
        </p:nvSpPr>
        <p:spPr>
          <a:xfrm>
            <a:off x="10347772" y="4480962"/>
            <a:ext cx="1774425" cy="830997"/>
          </a:xfrm>
          <a:prstGeom prst="rect">
            <a:avLst/>
          </a:prstGeom>
          <a:noFill/>
        </p:spPr>
        <p:txBody>
          <a:bodyPr wrap="square" rtlCol="0">
            <a:spAutoFit/>
          </a:bodyPr>
          <a:lstStyle/>
          <a:p>
            <a:r>
              <a:rPr lang="en-US" sz="1600" dirty="0"/>
              <a:t>Instrument sensitivity given by group delay:</a:t>
            </a:r>
          </a:p>
        </p:txBody>
      </p:sp>
      <p:pic>
        <p:nvPicPr>
          <p:cNvPr id="51" name="Picture 50" descr="A black background with a black square&#10;&#10;Description automatically generated with medium confidence">
            <a:extLst>
              <a:ext uri="{FF2B5EF4-FFF2-40B4-BE49-F238E27FC236}">
                <a16:creationId xmlns:a16="http://schemas.microsoft.com/office/drawing/2014/main" id="{5631146D-4959-1CE9-4CA8-175BA41F6F94}"/>
              </a:ext>
            </a:extLst>
          </p:cNvPr>
          <p:cNvPicPr>
            <a:picLocks noChangeAspect="1"/>
          </p:cNvPicPr>
          <p:nvPr/>
        </p:nvPicPr>
        <p:blipFill>
          <a:blip r:embed="rId14"/>
          <a:stretch>
            <a:fillRect/>
          </a:stretch>
        </p:blipFill>
        <p:spPr>
          <a:xfrm>
            <a:off x="1234440" y="1060704"/>
            <a:ext cx="7498095" cy="3419863"/>
          </a:xfrm>
          <a:prstGeom prst="rect">
            <a:avLst/>
          </a:prstGeom>
        </p:spPr>
      </p:pic>
      <p:pic>
        <p:nvPicPr>
          <p:cNvPr id="46" name="Picture 45" descr="A blue lines with a circle in the center&#10;&#10;Description automatically generated with medium confidence">
            <a:extLst>
              <a:ext uri="{FF2B5EF4-FFF2-40B4-BE49-F238E27FC236}">
                <a16:creationId xmlns:a16="http://schemas.microsoft.com/office/drawing/2014/main" id="{C95F8F8B-A32A-41A5-5AB7-C7F9FDF3C518}"/>
              </a:ext>
            </a:extLst>
          </p:cNvPr>
          <p:cNvPicPr>
            <a:picLocks noChangeAspect="1"/>
          </p:cNvPicPr>
          <p:nvPr/>
        </p:nvPicPr>
        <p:blipFill>
          <a:blip r:embed="rId15"/>
          <a:stretch>
            <a:fillRect/>
          </a:stretch>
        </p:blipFill>
        <p:spPr>
          <a:xfrm>
            <a:off x="1234440" y="1060704"/>
            <a:ext cx="7498095" cy="3419863"/>
          </a:xfrm>
          <a:prstGeom prst="rect">
            <a:avLst/>
          </a:prstGeom>
        </p:spPr>
      </p:pic>
      <p:pic>
        <p:nvPicPr>
          <p:cNvPr id="49" name="Picture 48" descr="A diagram of a lens&#10;&#10;Description automatically generated">
            <a:extLst>
              <a:ext uri="{FF2B5EF4-FFF2-40B4-BE49-F238E27FC236}">
                <a16:creationId xmlns:a16="http://schemas.microsoft.com/office/drawing/2014/main" id="{4D1B7F6E-05FC-FD26-59E1-93C6D7B7F47F}"/>
              </a:ext>
            </a:extLst>
          </p:cNvPr>
          <p:cNvPicPr>
            <a:picLocks noChangeAspect="1"/>
          </p:cNvPicPr>
          <p:nvPr/>
        </p:nvPicPr>
        <p:blipFill>
          <a:blip r:embed="rId16"/>
          <a:stretch>
            <a:fillRect/>
          </a:stretch>
        </p:blipFill>
        <p:spPr>
          <a:xfrm>
            <a:off x="1234440" y="1060704"/>
            <a:ext cx="7498095" cy="3419863"/>
          </a:xfrm>
          <a:prstGeom prst="rect">
            <a:avLst/>
          </a:prstGeom>
        </p:spPr>
      </p:pic>
      <p:pic>
        <p:nvPicPr>
          <p:cNvPr id="41" name="Picture 40" descr="A diagram of a polarizing lens&#10;&#10;Description automatically generated">
            <a:extLst>
              <a:ext uri="{FF2B5EF4-FFF2-40B4-BE49-F238E27FC236}">
                <a16:creationId xmlns:a16="http://schemas.microsoft.com/office/drawing/2014/main" id="{025BA0B4-1173-0E8A-3E65-1FB430CC5D00}"/>
              </a:ext>
            </a:extLst>
          </p:cNvPr>
          <p:cNvPicPr>
            <a:picLocks noChangeAspect="1"/>
          </p:cNvPicPr>
          <p:nvPr/>
        </p:nvPicPr>
        <p:blipFill>
          <a:blip r:embed="rId17"/>
          <a:stretch>
            <a:fillRect/>
          </a:stretch>
        </p:blipFill>
        <p:spPr>
          <a:xfrm>
            <a:off x="1234440" y="1060704"/>
            <a:ext cx="7498095" cy="3419863"/>
          </a:xfrm>
          <a:prstGeom prst="rect">
            <a:avLst/>
          </a:prstGeom>
        </p:spPr>
      </p:pic>
    </p:spTree>
    <p:extLst>
      <p:ext uri="{BB962C8B-B14F-4D97-AF65-F5344CB8AC3E}">
        <p14:creationId xmlns:p14="http://schemas.microsoft.com/office/powerpoint/2010/main" val="36403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animBg="1"/>
      <p:bldP spid="35" grpId="0" animBg="1"/>
      <p:bldP spid="36" grpId="0" animBg="1"/>
      <p:bldP spid="37" grpId="0" animBg="1"/>
      <p:bldP spid="38" grpId="0" animBg="1"/>
      <p:bldP spid="39" grpId="0" animBg="1"/>
      <p:bldP spid="40" grpId="0" animBg="1"/>
      <p:bldP spid="19" grpId="0"/>
      <p:bldP spid="21" grpId="0"/>
      <p:bldP spid="27" grpId="0"/>
      <p:bldP spid="43" grpId="0"/>
      <p:bldP spid="45"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AA7E-2EFF-E2E1-C1D0-FBAE705A06F5}"/>
              </a:ext>
            </a:extLst>
          </p:cNvPr>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8C47208-A0D6-4326-726A-B5053FF34456}"/>
                  </a:ext>
                </a:extLst>
              </p:cNvPr>
              <p:cNvSpPr>
                <a:spLocks noGrp="1"/>
              </p:cNvSpPr>
              <p:nvPr>
                <p:ph sz="quarter" idx="13"/>
              </p:nvPr>
            </p:nvSpPr>
            <p:spPr>
              <a:xfrm>
                <a:off x="658812" y="1485579"/>
                <a:ext cx="10837863" cy="5232090"/>
              </a:xfrm>
            </p:spPr>
            <p:txBody>
              <a:bodyPr>
                <a:normAutofit lnSpcReduction="10000"/>
              </a:bodyPr>
              <a:lstStyle/>
              <a:p>
                <a:r>
                  <a:rPr lang="en-US" dirty="0">
                    <a:solidFill>
                      <a:schemeClr val="bg1">
                        <a:lumMod val="75000"/>
                      </a:schemeClr>
                    </a:solidFill>
                  </a:rPr>
                  <a:t>Motivation and overview of coherence imaging spectroscopy</a:t>
                </a:r>
              </a:p>
              <a:p>
                <a:endParaRPr lang="en-US" dirty="0"/>
              </a:p>
              <a:p>
                <a:endParaRPr lang="en-US" dirty="0"/>
              </a:p>
              <a:p>
                <a:endParaRPr lang="en-US" dirty="0"/>
              </a:p>
              <a:p>
                <a:endParaRPr lang="en-US" dirty="0"/>
              </a:p>
              <a:p>
                <a:r>
                  <a:rPr lang="en-US" dirty="0">
                    <a:solidFill>
                      <a:schemeClr val="tx1"/>
                    </a:solidFill>
                  </a:rPr>
                  <a:t>CIS design principles for edge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𝑖</m:t>
                        </m:r>
                      </m:sub>
                    </m:sSub>
                  </m:oMath>
                </a14:m>
                <a:r>
                  <a:rPr lang="en-US" dirty="0">
                    <a:solidFill>
                      <a:schemeClr val="tx1"/>
                    </a:solidFill>
                  </a:rPr>
                  <a:t> measurements</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Inference of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from CIS data</a:t>
                </a: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endParaRPr lang="en-US" dirty="0">
                  <a:solidFill>
                    <a:schemeClr val="bg1">
                      <a:lumMod val="75000"/>
                    </a:schemeClr>
                  </a:solidFill>
                </a:endParaRPr>
              </a:p>
              <a:p>
                <a:r>
                  <a:rPr lang="en-US" dirty="0">
                    <a:solidFill>
                      <a:schemeClr val="bg1">
                        <a:lumMod val="75000"/>
                      </a:schemeClr>
                    </a:solidFill>
                  </a:rPr>
                  <a:t>Validation of CIS </a:t>
                </a:r>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b="0" i="1" smtClean="0">
                            <a:solidFill>
                              <a:schemeClr val="bg1">
                                <a:lumMod val="75000"/>
                              </a:schemeClr>
                            </a:solidFill>
                            <a:latin typeface="Cambria Math" panose="02040503050406030204" pitchFamily="18" charset="0"/>
                          </a:rPr>
                          <m:t>𝑇</m:t>
                        </m:r>
                      </m:e>
                      <m:sub>
                        <m:r>
                          <a:rPr lang="en-US" b="0" i="1" smtClean="0">
                            <a:solidFill>
                              <a:schemeClr val="bg1">
                                <a:lumMod val="75000"/>
                              </a:schemeClr>
                            </a:solidFill>
                            <a:latin typeface="Cambria Math" panose="02040503050406030204" pitchFamily="18" charset="0"/>
                          </a:rPr>
                          <m:t>𝑖</m:t>
                        </m:r>
                      </m:sub>
                    </m:sSub>
                  </m:oMath>
                </a14:m>
                <a:r>
                  <a:rPr lang="en-US" dirty="0">
                    <a:solidFill>
                      <a:schemeClr val="bg1">
                        <a:lumMod val="75000"/>
                      </a:schemeClr>
                    </a:solidFill>
                  </a:rPr>
                  <a:t> measurements on W7-X</a:t>
                </a:r>
              </a:p>
            </p:txBody>
          </p:sp>
        </mc:Choice>
        <mc:Fallback xmlns="">
          <p:sp>
            <p:nvSpPr>
              <p:cNvPr id="4" name="Content Placeholder 3">
                <a:extLst>
                  <a:ext uri="{FF2B5EF4-FFF2-40B4-BE49-F238E27FC236}">
                    <a16:creationId xmlns:a16="http://schemas.microsoft.com/office/drawing/2014/main" id="{C8C47208-A0D6-4326-726A-B5053FF34456}"/>
                  </a:ext>
                </a:extLst>
              </p:cNvPr>
              <p:cNvSpPr>
                <a:spLocks noGrp="1" noRot="1" noChangeAspect="1" noMove="1" noResize="1" noEditPoints="1" noAdjustHandles="1" noChangeArrowheads="1" noChangeShapeType="1" noTextEdit="1"/>
              </p:cNvSpPr>
              <p:nvPr>
                <p:ph sz="quarter" idx="13"/>
              </p:nvPr>
            </p:nvSpPr>
            <p:spPr>
              <a:xfrm>
                <a:off x="658812" y="1485579"/>
                <a:ext cx="10837863" cy="5232090"/>
              </a:xfrm>
              <a:blipFill>
                <a:blip r:embed="rId2"/>
                <a:stretch>
                  <a:fillRect l="-337" t="-116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11319AD-54F0-27D6-8F44-F434B23044DA}"/>
              </a:ext>
            </a:extLst>
          </p:cNvPr>
          <p:cNvSpPr>
            <a:spLocks noGrp="1"/>
          </p:cNvSpPr>
          <p:nvPr>
            <p:ph type="sldNum" sz="quarter" idx="11"/>
          </p:nvPr>
        </p:nvSpPr>
        <p:spPr/>
        <p:txBody>
          <a:bodyPr/>
          <a:lstStyle/>
          <a:p>
            <a:fld id="{7CAF8605-79AF-49D8-801C-80CE61886099}" type="slidenum">
              <a:rPr lang="de-DE" smtClean="0"/>
              <a:pPr/>
              <a:t>9</a:t>
            </a:fld>
            <a:endParaRPr lang="de-DE"/>
          </a:p>
        </p:txBody>
      </p:sp>
      <p:pic>
        <p:nvPicPr>
          <p:cNvPr id="7" name="Graphic 30">
            <a:extLst>
              <a:ext uri="{FF2B5EF4-FFF2-40B4-BE49-F238E27FC236}">
                <a16:creationId xmlns:a16="http://schemas.microsoft.com/office/drawing/2014/main" id="{5EC08EFE-FFC7-62DC-43F3-A8AB4CC08BE8}"/>
              </a:ext>
            </a:extLst>
          </p:cNvPr>
          <p:cNvPicPr>
            <a:picLocks noChangeAspect="1"/>
          </p:cNvPicPr>
          <p:nvPr/>
        </p:nvPicPr>
        <p:blipFill>
          <a:blip r:embed="rId3"/>
          <a:srcRect l="3850" r="6831"/>
          <a:stretch/>
        </p:blipFill>
        <p:spPr bwMode="auto">
          <a:xfrm>
            <a:off x="10297012" y="1214754"/>
            <a:ext cx="1590188" cy="1362192"/>
          </a:xfrm>
          <a:prstGeom prst="rect">
            <a:avLst/>
          </a:prstGeom>
        </p:spPr>
      </p:pic>
      <p:grpSp>
        <p:nvGrpSpPr>
          <p:cNvPr id="17" name="Group 16">
            <a:extLst>
              <a:ext uri="{FF2B5EF4-FFF2-40B4-BE49-F238E27FC236}">
                <a16:creationId xmlns:a16="http://schemas.microsoft.com/office/drawing/2014/main" id="{CB8C5279-5DEF-707C-29D3-550CC644F754}"/>
              </a:ext>
            </a:extLst>
          </p:cNvPr>
          <p:cNvGrpSpPr/>
          <p:nvPr/>
        </p:nvGrpSpPr>
        <p:grpSpPr>
          <a:xfrm>
            <a:off x="7150350" y="2129138"/>
            <a:ext cx="3081347" cy="2211519"/>
            <a:chOff x="6850741" y="2715621"/>
            <a:chExt cx="3960000" cy="2758595"/>
          </a:xfrm>
        </p:grpSpPr>
        <p:grpSp>
          <p:nvGrpSpPr>
            <p:cNvPr id="13" name="Group 12">
              <a:extLst>
                <a:ext uri="{FF2B5EF4-FFF2-40B4-BE49-F238E27FC236}">
                  <a16:creationId xmlns:a16="http://schemas.microsoft.com/office/drawing/2014/main" id="{E3A48C03-D493-63C6-F3AA-FD9E67F02E90}"/>
                </a:ext>
              </a:extLst>
            </p:cNvPr>
            <p:cNvGrpSpPr>
              <a:grpSpLocks noChangeAspect="1"/>
            </p:cNvGrpSpPr>
            <p:nvPr/>
          </p:nvGrpSpPr>
          <p:grpSpPr>
            <a:xfrm>
              <a:off x="6850741" y="2715621"/>
              <a:ext cx="3960000" cy="2758595"/>
              <a:chOff x="8666175" y="1348203"/>
              <a:chExt cx="3091500" cy="2153584"/>
            </a:xfrm>
          </p:grpSpPr>
          <p:pic>
            <p:nvPicPr>
              <p:cNvPr id="14" name="Picture 13">
                <a:extLst>
                  <a:ext uri="{FF2B5EF4-FFF2-40B4-BE49-F238E27FC236}">
                    <a16:creationId xmlns:a16="http://schemas.microsoft.com/office/drawing/2014/main" id="{EB11A5EE-0ACC-C179-AA48-3C2087CFA42B}"/>
                  </a:ext>
                </a:extLst>
              </p:cNvPr>
              <p:cNvPicPr>
                <a:picLocks noChangeAspect="1"/>
              </p:cNvPicPr>
              <p:nvPr/>
            </p:nvPicPr>
            <p:blipFill rotWithShape="1">
              <a:blip r:embed="rId4">
                <a:extLst>
                  <a:ext uri="{28A0092B-C50C-407E-A947-70E740481C1C}">
                    <a14:useLocalDpi xmlns:a14="http://schemas.microsoft.com/office/drawing/2010/main" val="0"/>
                  </a:ext>
                </a:extLst>
              </a:blip>
              <a:srcRect t="65704" b="-860"/>
              <a:stretch/>
            </p:blipFill>
            <p:spPr>
              <a:xfrm>
                <a:off x="8666175" y="1572975"/>
                <a:ext cx="3087630" cy="1928812"/>
              </a:xfrm>
              <a:prstGeom prst="rect">
                <a:avLst/>
              </a:prstGeom>
            </p:spPr>
          </p:pic>
          <p:pic>
            <p:nvPicPr>
              <p:cNvPr id="15" name="Picture 14">
                <a:extLst>
                  <a:ext uri="{FF2B5EF4-FFF2-40B4-BE49-F238E27FC236}">
                    <a16:creationId xmlns:a16="http://schemas.microsoft.com/office/drawing/2014/main" id="{75D693DE-7ADE-C158-A52D-6C0E50B3F203}"/>
                  </a:ext>
                </a:extLst>
              </p:cNvPr>
              <p:cNvPicPr>
                <a:picLocks noChangeAspect="1"/>
              </p:cNvPicPr>
              <p:nvPr/>
            </p:nvPicPr>
            <p:blipFill rotWithShape="1">
              <a:blip r:embed="rId4">
                <a:extLst>
                  <a:ext uri="{28A0092B-C50C-407E-A947-70E740481C1C}">
                    <a14:useLocalDpi xmlns:a14="http://schemas.microsoft.com/office/drawing/2010/main" val="0"/>
                  </a:ext>
                </a:extLst>
              </a:blip>
              <a:srcRect t="173" b="94358"/>
              <a:stretch/>
            </p:blipFill>
            <p:spPr>
              <a:xfrm>
                <a:off x="8670045" y="1348203"/>
                <a:ext cx="3087630" cy="300037"/>
              </a:xfrm>
              <a:prstGeom prst="rect">
                <a:avLst/>
              </a:prstGeom>
            </p:spPr>
          </p:pic>
        </p:grpSp>
        <p:sp>
          <p:nvSpPr>
            <p:cNvPr id="16" name="Oval 15">
              <a:extLst>
                <a:ext uri="{FF2B5EF4-FFF2-40B4-BE49-F238E27FC236}">
                  <a16:creationId xmlns:a16="http://schemas.microsoft.com/office/drawing/2014/main" id="{53375892-2398-D6AA-2FD7-AB6C1C426E4A}"/>
                </a:ext>
              </a:extLst>
            </p:cNvPr>
            <p:cNvSpPr/>
            <p:nvPr/>
          </p:nvSpPr>
          <p:spPr>
            <a:xfrm>
              <a:off x="8570082" y="3003539"/>
              <a:ext cx="452387" cy="1976264"/>
            </a:xfrm>
            <a:prstGeom prst="ellipse">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A close-up of a computer generated image&#10;&#10;Description automatically generated">
            <a:extLst>
              <a:ext uri="{FF2B5EF4-FFF2-40B4-BE49-F238E27FC236}">
                <a16:creationId xmlns:a16="http://schemas.microsoft.com/office/drawing/2014/main" id="{C3A2740C-4769-FBA7-F9E9-BBA41664D26E}"/>
              </a:ext>
            </a:extLst>
          </p:cNvPr>
          <p:cNvPicPr>
            <a:picLocks noChangeAspect="1"/>
          </p:cNvPicPr>
          <p:nvPr/>
        </p:nvPicPr>
        <p:blipFill rotWithShape="1">
          <a:blip r:embed="rId5"/>
          <a:srcRect l="11202" t="15766" r="15660" b="18006"/>
          <a:stretch/>
        </p:blipFill>
        <p:spPr>
          <a:xfrm>
            <a:off x="4349287" y="3725691"/>
            <a:ext cx="2275727" cy="1496063"/>
          </a:xfrm>
          <a:prstGeom prst="rect">
            <a:avLst/>
          </a:prstGeom>
        </p:spPr>
      </p:pic>
      <p:grpSp>
        <p:nvGrpSpPr>
          <p:cNvPr id="22" name="Group 21">
            <a:extLst>
              <a:ext uri="{FF2B5EF4-FFF2-40B4-BE49-F238E27FC236}">
                <a16:creationId xmlns:a16="http://schemas.microsoft.com/office/drawing/2014/main" id="{7EFACE99-B6F6-2973-3650-A6ED3B912479}"/>
              </a:ext>
            </a:extLst>
          </p:cNvPr>
          <p:cNvGrpSpPr>
            <a:grpSpLocks noChangeAspect="1"/>
          </p:cNvGrpSpPr>
          <p:nvPr/>
        </p:nvGrpSpPr>
        <p:grpSpPr>
          <a:xfrm>
            <a:off x="6662871" y="5142857"/>
            <a:ext cx="2940476" cy="1636886"/>
            <a:chOff x="4435644" y="2422135"/>
            <a:chExt cx="3087630" cy="1718803"/>
          </a:xfrm>
        </p:grpSpPr>
        <p:pic>
          <p:nvPicPr>
            <p:cNvPr id="23" name="Picture 22">
              <a:extLst>
                <a:ext uri="{FF2B5EF4-FFF2-40B4-BE49-F238E27FC236}">
                  <a16:creationId xmlns:a16="http://schemas.microsoft.com/office/drawing/2014/main" id="{3F1A523A-B802-157B-83F6-30DDA919245A}"/>
                </a:ext>
              </a:extLst>
            </p:cNvPr>
            <p:cNvPicPr>
              <a:picLocks noChangeAspect="1"/>
            </p:cNvPicPr>
            <p:nvPr/>
          </p:nvPicPr>
          <p:blipFill rotWithShape="1">
            <a:blip r:embed="rId6">
              <a:extLst>
                <a:ext uri="{28A0092B-C50C-407E-A947-70E740481C1C}">
                  <a14:useLocalDpi xmlns:a14="http://schemas.microsoft.com/office/drawing/2010/main" val="0"/>
                </a:ext>
              </a:extLst>
            </a:blip>
            <a:srcRect t="22931" b="53474"/>
            <a:stretch/>
          </p:blipFill>
          <p:spPr>
            <a:xfrm>
              <a:off x="4435644" y="2422135"/>
              <a:ext cx="3087630" cy="1402440"/>
            </a:xfrm>
            <a:prstGeom prst="rect">
              <a:avLst/>
            </a:prstGeom>
          </p:spPr>
        </p:pic>
        <p:pic>
          <p:nvPicPr>
            <p:cNvPr id="24" name="Picture 23">
              <a:extLst>
                <a:ext uri="{FF2B5EF4-FFF2-40B4-BE49-F238E27FC236}">
                  <a16:creationId xmlns:a16="http://schemas.microsoft.com/office/drawing/2014/main" id="{FB961BB0-C3BE-DDD1-C55E-3A0705103FD0}"/>
                </a:ext>
              </a:extLst>
            </p:cNvPr>
            <p:cNvPicPr>
              <a:picLocks noChangeAspect="1"/>
            </p:cNvPicPr>
            <p:nvPr/>
          </p:nvPicPr>
          <p:blipFill rotWithShape="1">
            <a:blip r:embed="rId6">
              <a:extLst>
                <a:ext uri="{28A0092B-C50C-407E-A947-70E740481C1C}">
                  <a14:useLocalDpi xmlns:a14="http://schemas.microsoft.com/office/drawing/2010/main" val="0"/>
                </a:ext>
              </a:extLst>
            </a:blip>
            <a:srcRect l="12690" t="93514" b="302"/>
            <a:stretch/>
          </p:blipFill>
          <p:spPr>
            <a:xfrm>
              <a:off x="4827461" y="3773386"/>
              <a:ext cx="2695813" cy="367552"/>
            </a:xfrm>
            <a:prstGeom prst="rect">
              <a:avLst/>
            </a:prstGeom>
          </p:spPr>
        </p:pic>
      </p:grpSp>
      <p:sp>
        <p:nvSpPr>
          <p:cNvPr id="25" name="Rectangle 24">
            <a:extLst>
              <a:ext uri="{FF2B5EF4-FFF2-40B4-BE49-F238E27FC236}">
                <a16:creationId xmlns:a16="http://schemas.microsoft.com/office/drawing/2014/main" id="{BF863F4A-DF29-798A-4F30-143A3354417F}"/>
              </a:ext>
            </a:extLst>
          </p:cNvPr>
          <p:cNvSpPr/>
          <p:nvPr/>
        </p:nvSpPr>
        <p:spPr>
          <a:xfrm>
            <a:off x="10235554" y="1177933"/>
            <a:ext cx="1748600" cy="139901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EA59AD-A656-1C53-A065-52999685DEC8}"/>
              </a:ext>
            </a:extLst>
          </p:cNvPr>
          <p:cNvSpPr/>
          <p:nvPr/>
        </p:nvSpPr>
        <p:spPr>
          <a:xfrm>
            <a:off x="4349287" y="3725691"/>
            <a:ext cx="2313584" cy="1496063"/>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08E8D6-A881-E0A6-E5FA-07B5349C17BF}"/>
              </a:ext>
            </a:extLst>
          </p:cNvPr>
          <p:cNvSpPr/>
          <p:nvPr/>
        </p:nvSpPr>
        <p:spPr>
          <a:xfrm>
            <a:off x="6700728" y="5185549"/>
            <a:ext cx="2959283" cy="1582451"/>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C9A7729-2B72-2552-1A12-FBEB060FC02B}"/>
              </a:ext>
            </a:extLst>
          </p:cNvPr>
          <p:cNvSpPr>
            <a:spLocks noGrp="1"/>
          </p:cNvSpPr>
          <p:nvPr>
            <p:ph type="ftr" sz="quarter" idx="12"/>
          </p:nvPr>
        </p:nvSpPr>
        <p:spPr/>
        <p:txBody>
          <a:bodyPr/>
          <a:lstStyle/>
          <a:p>
            <a:r>
              <a:rPr lang="de-DE" dirty="0"/>
              <a:t>D.M. Kriete | HTPD | April 22, 2024</a:t>
            </a:r>
          </a:p>
        </p:txBody>
      </p:sp>
    </p:spTree>
    <p:extLst>
      <p:ext uri="{BB962C8B-B14F-4D97-AF65-F5344CB8AC3E}">
        <p14:creationId xmlns:p14="http://schemas.microsoft.com/office/powerpoint/2010/main" val="1541611742"/>
      </p:ext>
    </p:extLst>
  </p:cSld>
  <p:clrMapOvr>
    <a:masterClrMapping/>
  </p:clrMapOvr>
</p:sld>
</file>

<file path=ppt/theme/theme1.xml><?xml version="1.0" encoding="utf-8"?>
<a:theme xmlns:a="http://schemas.openxmlformats.org/drawingml/2006/main" name="AU_ArchMiller">
  <a:themeElements>
    <a:clrScheme name="AU official colors">
      <a:dk1>
        <a:sysClr val="windowText" lastClr="000000"/>
      </a:dk1>
      <a:lt1>
        <a:srgbClr val="FFFFFF"/>
      </a:lt1>
      <a:dk2>
        <a:srgbClr val="0B2341"/>
      </a:dk2>
      <a:lt2>
        <a:srgbClr val="E86100"/>
      </a:lt2>
      <a:accent1>
        <a:srgbClr val="DD550C"/>
      </a:accent1>
      <a:accent2>
        <a:srgbClr val="496E9C"/>
      </a:accent2>
      <a:accent3>
        <a:srgbClr val="F68026"/>
      </a:accent3>
      <a:accent4>
        <a:srgbClr val="CC0000"/>
      </a:accent4>
      <a:accent5>
        <a:srgbClr val="66CC33"/>
      </a:accent5>
      <a:accent6>
        <a:srgbClr val="9933C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uburn Slide Template.potx" id="{305D61A2-02EE-4458-A778-25D76F41F608}" vid="{C8A6EE53-8E0D-4DEA-A67F-89ED17086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Auburn Slide Template</Template>
  <TotalTime>16444</TotalTime>
  <Words>2155</Words>
  <Application>Microsoft Office PowerPoint</Application>
  <PresentationFormat>Widescreen</PresentationFormat>
  <Paragraphs>347</Paragraphs>
  <Slides>22</Slides>
  <Notes>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Cambria Math</vt:lpstr>
      <vt:lpstr>AU_ArchMiller</vt:lpstr>
      <vt:lpstr>Ion temperature imaging in the divertor of the W7-X stellarator using coherence imaging spectroscopy</vt:lpstr>
      <vt:lpstr>The coherence imaging spectroscopy technique has been advanced to image impurity ion temperatures</vt:lpstr>
      <vt:lpstr>Outline</vt:lpstr>
      <vt:lpstr>Outline</vt:lpstr>
      <vt:lpstr>Images of edge ion temperature provide crucial information for understanding stellarator divertor physics</vt:lpstr>
      <vt:lpstr>Coherence imaging spectroscopy is an established diagnostic for impurity emission and velocity measurements</vt:lpstr>
      <vt:lpstr>CIS encodes Doppler information from spectral emission lines into a spatial interference pattern</vt:lpstr>
      <vt:lpstr>Interference pattern formed by imaging plasma light through a polarization interferometer </vt:lpstr>
      <vt:lpstr>Outline</vt:lpstr>
      <vt:lpstr>Main challenge measuring edge T_i with CIS is distinguishing between Doppler broadening and Zeeman splitting</vt:lpstr>
      <vt:lpstr>CIS birefringent crystals are optimized to minimize sensitivity to Zeeman splitting of C III 465 nm line</vt:lpstr>
      <vt:lpstr>Multi-delay CIS approach increases the available spectral information, improving T_i measurement accuracy</vt:lpstr>
      <vt:lpstr>Multi-delay CIS instrument characterized and calibrated using precision tunable laser</vt:lpstr>
      <vt:lpstr>Outline</vt:lpstr>
      <vt:lpstr>Magnetic field geometry is precisely known along CIS sightlines</vt:lpstr>
      <vt:lpstr>Temperature is inferred by fitting a model of the C III line shape to data, using variation of magnetic field along sightlines</vt:lpstr>
      <vt:lpstr>Outline</vt:lpstr>
      <vt:lpstr>T_i-optimized CIS diagnostic is validated by cross-comparison with a high-resolution dispersive spectrometer</vt:lpstr>
      <vt:lpstr>CIS and spectrometer measure same spectral information and fits are in good agreement for most sightlines</vt:lpstr>
      <vt:lpstr>Comparison between CIS and Sopra shows excellent agreement of C2+ temperatures</vt:lpstr>
      <vt:lpstr>Divertor ion temperature image shows toroidally elongated structures and inverse correlation between T_i and C III radiation</vt:lpstr>
      <vt:lpstr>Summary and outlook</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divertor ion temperature measurements with multi-delay coherence imaging spectroscopy</dc:title>
  <dc:creator>Kriete, Matt</dc:creator>
  <cp:lastModifiedBy>Matt Kriete</cp:lastModifiedBy>
  <cp:revision>389</cp:revision>
  <dcterms:created xsi:type="dcterms:W3CDTF">2023-06-05T15:16:20Z</dcterms:created>
  <dcterms:modified xsi:type="dcterms:W3CDTF">2024-04-28T00:37:30Z</dcterms:modified>
</cp:coreProperties>
</file>